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256" r:id="rId2"/>
    <p:sldId id="296" r:id="rId3"/>
    <p:sldId id="418" r:id="rId4"/>
    <p:sldId id="426" r:id="rId5"/>
    <p:sldId id="423" r:id="rId6"/>
    <p:sldId id="424" r:id="rId7"/>
    <p:sldId id="427" r:id="rId8"/>
    <p:sldId id="428" r:id="rId9"/>
    <p:sldId id="449" r:id="rId10"/>
    <p:sldId id="430" r:id="rId11"/>
    <p:sldId id="432" r:id="rId12"/>
    <p:sldId id="431" r:id="rId13"/>
    <p:sldId id="434" r:id="rId14"/>
    <p:sldId id="448" r:id="rId15"/>
    <p:sldId id="436" r:id="rId16"/>
    <p:sldId id="425" r:id="rId17"/>
    <p:sldId id="437" r:id="rId18"/>
    <p:sldId id="438" r:id="rId19"/>
    <p:sldId id="439" r:id="rId20"/>
    <p:sldId id="440" r:id="rId21"/>
    <p:sldId id="441" r:id="rId22"/>
    <p:sldId id="442" r:id="rId23"/>
    <p:sldId id="443" r:id="rId24"/>
    <p:sldId id="444" r:id="rId25"/>
    <p:sldId id="447" r:id="rId26"/>
    <p:sldId id="451" r:id="rId27"/>
    <p:sldId id="445" r:id="rId28"/>
    <p:sldId id="446" r:id="rId29"/>
  </p:sldIdLst>
  <p:sldSz cx="9144000" cy="6858000" type="screen4x3"/>
  <p:notesSz cx="9926638"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B35B718-5617-26DE-E8D3-9AA9E78D3F94}" name="Nicolas Grimprel" initials="NG" userId="Nicolas Grimprel" providerId="None"/>
  <p188:author id="{22D5AFA7-9B88-1A38-6AA2-DE4C495D2DCD}" name="CGSP" initials="C" userId="CGSP"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colas Grimprel" initials="NG" lastIdx="2" clrIdx="0">
    <p:extLst>
      <p:ext uri="{19B8F6BF-5375-455C-9EA6-DF929625EA0E}">
        <p15:presenceInfo xmlns:p15="http://schemas.microsoft.com/office/powerpoint/2012/main" userId="Nicolas Grimprel" providerId="None"/>
      </p:ext>
    </p:extLst>
  </p:cmAuthor>
  <p:cmAuthor id="2" name="F_E W" initials="FW" lastIdx="1" clrIdx="1">
    <p:extLst>
      <p:ext uri="{19B8F6BF-5375-455C-9EA6-DF929625EA0E}">
        <p15:presenceInfo xmlns:p15="http://schemas.microsoft.com/office/powerpoint/2012/main" userId="e8a7006747ed94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A99"/>
    <a:srgbClr val="EB600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862" autoAdjust="0"/>
    <p:restoredTop sz="94694"/>
  </p:normalViewPr>
  <p:slideViewPr>
    <p:cSldViewPr>
      <p:cViewPr varScale="1">
        <p:scale>
          <a:sx n="104" d="100"/>
          <a:sy n="104" d="100"/>
        </p:scale>
        <p:origin x="576" y="108"/>
      </p:cViewPr>
      <p:guideLst>
        <p:guide orient="horz" pos="2880"/>
        <p:guide pos="216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1543" cy="34145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623372" y="0"/>
            <a:ext cx="4301543" cy="341458"/>
          </a:xfrm>
          <a:prstGeom prst="rect">
            <a:avLst/>
          </a:prstGeom>
        </p:spPr>
        <p:txBody>
          <a:bodyPr vert="horz" lIns="91440" tIns="45720" rIns="91440" bIns="45720" rtlCol="0"/>
          <a:lstStyle>
            <a:lvl1pPr algn="r">
              <a:defRPr sz="1200"/>
            </a:lvl1pPr>
          </a:lstStyle>
          <a:p>
            <a:fld id="{907F793B-FCAC-4ADE-A1B4-4B739AE88B85}" type="datetimeFigureOut">
              <a:rPr lang="fr-FR" smtClean="0"/>
              <a:t>15/06/2026</a:t>
            </a:fld>
            <a:endParaRPr lang="fr-FR"/>
          </a:p>
        </p:txBody>
      </p:sp>
      <p:sp>
        <p:nvSpPr>
          <p:cNvPr id="4" name="Espace réservé de l'image des diapositives 3"/>
          <p:cNvSpPr>
            <a:spLocks noGrp="1" noRot="1" noChangeAspect="1"/>
          </p:cNvSpPr>
          <p:nvPr>
            <p:ph type="sldImg" idx="2"/>
          </p:nvPr>
        </p:nvSpPr>
        <p:spPr>
          <a:xfrm>
            <a:off x="3433763" y="849313"/>
            <a:ext cx="3059112" cy="229393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992664" y="3271382"/>
            <a:ext cx="7941310" cy="267658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456219"/>
            <a:ext cx="4301543" cy="34145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3372" y="6456219"/>
            <a:ext cx="4301543" cy="341457"/>
          </a:xfrm>
          <a:prstGeom prst="rect">
            <a:avLst/>
          </a:prstGeom>
        </p:spPr>
        <p:txBody>
          <a:bodyPr vert="horz" lIns="91440" tIns="45720" rIns="91440" bIns="45720" rtlCol="0" anchor="b"/>
          <a:lstStyle>
            <a:lvl1pPr algn="r">
              <a:defRPr sz="1200"/>
            </a:lvl1pPr>
          </a:lstStyle>
          <a:p>
            <a:fld id="{416BEF1A-3458-492B-A2F8-11581AEBC194}" type="slidenum">
              <a:rPr lang="fr-FR" smtClean="0"/>
              <a:t>‹N°›</a:t>
            </a:fld>
            <a:endParaRPr lang="fr-FR"/>
          </a:p>
        </p:txBody>
      </p:sp>
    </p:spTree>
    <p:extLst>
      <p:ext uri="{BB962C8B-B14F-4D97-AF65-F5344CB8AC3E}">
        <p14:creationId xmlns:p14="http://schemas.microsoft.com/office/powerpoint/2010/main" val="1837341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3200" b="1" i="0">
                <a:solidFill>
                  <a:srgbClr val="004C99"/>
                </a:solidFill>
                <a:latin typeface="Calibri"/>
                <a:cs typeface="Calibri"/>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sz="24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31A5"/>
                </a:solidFill>
                <a:latin typeface="Calibri"/>
                <a:cs typeface="Calibri"/>
              </a:defRPr>
            </a:lvl1pPr>
          </a:lstStyle>
          <a:p>
            <a:pPr marL="12700">
              <a:lnSpc>
                <a:spcPct val="100000"/>
              </a:lnSpc>
              <a:spcBef>
                <a:spcPts val="40"/>
              </a:spcBef>
            </a:pPr>
            <a:r>
              <a:rPr lang="fr-FR" dirty="0"/>
              <a:t>April 2024</a:t>
            </a:r>
            <a:endParaRPr spc="-2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6/15/2026</a:t>
            </a:fld>
            <a:endParaRPr lang="en-US"/>
          </a:p>
        </p:txBody>
      </p:sp>
      <p:sp>
        <p:nvSpPr>
          <p:cNvPr id="6" name="Holder 6"/>
          <p:cNvSpPr>
            <a:spLocks noGrp="1"/>
          </p:cNvSpPr>
          <p:nvPr>
            <p:ph type="sldNum" sz="quarter" idx="7"/>
          </p:nvPr>
        </p:nvSpPr>
        <p:spPr/>
        <p:txBody>
          <a:bodyPr lIns="0" tIns="0" rIns="0" bIns="0"/>
          <a:lstStyle>
            <a:lvl1pPr>
              <a:defRPr sz="1200" b="0" i="0">
                <a:solidFill>
                  <a:srgbClr val="0031A5"/>
                </a:solidFill>
                <a:latin typeface="Calibri"/>
                <a:cs typeface="Calibri"/>
              </a:defRPr>
            </a:lvl1pPr>
          </a:lstStyle>
          <a:p>
            <a:pPr marL="38100">
              <a:lnSpc>
                <a:spcPct val="100000"/>
              </a:lnSpc>
              <a:spcBef>
                <a:spcPts val="40"/>
              </a:spcBef>
            </a:pPr>
            <a:fld id="{81D60167-4931-47E6-BA6A-407CBD079E47}" type="slidenum">
              <a:rPr spc="-25" dirty="0"/>
              <a:t>‹N°›</a:t>
            </a:fld>
            <a:endParaRPr spc="-2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C99"/>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1200" b="0" i="0">
                <a:solidFill>
                  <a:srgbClr val="0031A5"/>
                </a:solidFill>
                <a:latin typeface="Calibri"/>
                <a:cs typeface="Calibri"/>
              </a:defRPr>
            </a:lvl1pPr>
          </a:lstStyle>
          <a:p>
            <a:pPr marL="12700">
              <a:lnSpc>
                <a:spcPct val="100000"/>
              </a:lnSpc>
              <a:spcBef>
                <a:spcPts val="40"/>
              </a:spcBef>
            </a:pPr>
            <a:r>
              <a:rPr lang="fr-FR" dirty="0"/>
              <a:t>April 2024</a:t>
            </a:r>
            <a:endParaRPr spc="-2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6/15/2026</a:t>
            </a:fld>
            <a:endParaRPr lang="en-US"/>
          </a:p>
        </p:txBody>
      </p:sp>
      <p:sp>
        <p:nvSpPr>
          <p:cNvPr id="6" name="Holder 6"/>
          <p:cNvSpPr>
            <a:spLocks noGrp="1"/>
          </p:cNvSpPr>
          <p:nvPr>
            <p:ph type="sldNum" sz="quarter" idx="7"/>
          </p:nvPr>
        </p:nvSpPr>
        <p:spPr/>
        <p:txBody>
          <a:bodyPr lIns="0" tIns="0" rIns="0" bIns="0"/>
          <a:lstStyle>
            <a:lvl1pPr>
              <a:defRPr sz="1200" b="0" i="0">
                <a:solidFill>
                  <a:srgbClr val="0031A5"/>
                </a:solidFill>
                <a:latin typeface="Calibri"/>
                <a:cs typeface="Calibri"/>
              </a:defRPr>
            </a:lvl1pPr>
          </a:lstStyle>
          <a:p>
            <a:pPr marL="38100">
              <a:lnSpc>
                <a:spcPct val="100000"/>
              </a:lnSpc>
              <a:spcBef>
                <a:spcPts val="40"/>
              </a:spcBef>
            </a:pPr>
            <a:fld id="{81D60167-4931-47E6-BA6A-407CBD079E47}" type="slidenum">
              <a:rPr spc="-25" dirty="0"/>
              <a:t>‹N°›</a:t>
            </a:fld>
            <a:endParaRPr spc="-2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C99"/>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rgbClr val="0031A5"/>
                </a:solidFill>
                <a:latin typeface="Calibri"/>
                <a:cs typeface="Calibri"/>
              </a:defRPr>
            </a:lvl1pPr>
          </a:lstStyle>
          <a:p>
            <a:pPr marL="12700">
              <a:lnSpc>
                <a:spcPct val="100000"/>
              </a:lnSpc>
              <a:spcBef>
                <a:spcPts val="40"/>
              </a:spcBef>
            </a:pPr>
            <a:r>
              <a:rPr lang="fr-FR" dirty="0"/>
              <a:t>April 2024</a:t>
            </a:r>
            <a:endParaRPr spc="-2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6/15/2026</a:t>
            </a:fld>
            <a:endParaRPr lang="en-US"/>
          </a:p>
        </p:txBody>
      </p:sp>
      <p:sp>
        <p:nvSpPr>
          <p:cNvPr id="7" name="Holder 7"/>
          <p:cNvSpPr>
            <a:spLocks noGrp="1"/>
          </p:cNvSpPr>
          <p:nvPr>
            <p:ph type="sldNum" sz="quarter" idx="7"/>
          </p:nvPr>
        </p:nvSpPr>
        <p:spPr/>
        <p:txBody>
          <a:bodyPr lIns="0" tIns="0" rIns="0" bIns="0"/>
          <a:lstStyle>
            <a:lvl1pPr>
              <a:defRPr sz="1200" b="0" i="0">
                <a:solidFill>
                  <a:srgbClr val="0031A5"/>
                </a:solidFill>
                <a:latin typeface="Calibri"/>
                <a:cs typeface="Calibri"/>
              </a:defRPr>
            </a:lvl1pPr>
          </a:lstStyle>
          <a:p>
            <a:pPr marL="38100">
              <a:lnSpc>
                <a:spcPct val="100000"/>
              </a:lnSpc>
              <a:spcBef>
                <a:spcPts val="40"/>
              </a:spcBef>
            </a:pPr>
            <a:fld id="{81D60167-4931-47E6-BA6A-407CBD079E47}" type="slidenum">
              <a:rPr spc="-25" dirty="0"/>
              <a:t>‹N°›</a:t>
            </a:fld>
            <a:endParaRPr spc="-2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004C99"/>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200" b="0" i="0">
                <a:solidFill>
                  <a:srgbClr val="0031A5"/>
                </a:solidFill>
                <a:latin typeface="Calibri"/>
                <a:cs typeface="Calibri"/>
              </a:defRPr>
            </a:lvl1pPr>
          </a:lstStyle>
          <a:p>
            <a:pPr marL="12700">
              <a:lnSpc>
                <a:spcPct val="100000"/>
              </a:lnSpc>
              <a:spcBef>
                <a:spcPts val="40"/>
              </a:spcBef>
            </a:pPr>
            <a:r>
              <a:rPr lang="fr-FR" dirty="0"/>
              <a:t>April 2024</a:t>
            </a:r>
            <a:endParaRPr spc="-2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6/15/2026</a:t>
            </a:fld>
            <a:endParaRPr lang="en-US"/>
          </a:p>
        </p:txBody>
      </p:sp>
      <p:sp>
        <p:nvSpPr>
          <p:cNvPr id="5" name="Holder 5"/>
          <p:cNvSpPr>
            <a:spLocks noGrp="1"/>
          </p:cNvSpPr>
          <p:nvPr>
            <p:ph type="sldNum" sz="quarter" idx="7"/>
          </p:nvPr>
        </p:nvSpPr>
        <p:spPr/>
        <p:txBody>
          <a:bodyPr lIns="0" tIns="0" rIns="0" bIns="0"/>
          <a:lstStyle>
            <a:lvl1pPr>
              <a:defRPr sz="1200" b="0" i="0">
                <a:solidFill>
                  <a:srgbClr val="0031A5"/>
                </a:solidFill>
                <a:latin typeface="Calibri"/>
                <a:cs typeface="Calibri"/>
              </a:defRPr>
            </a:lvl1pPr>
          </a:lstStyle>
          <a:p>
            <a:pPr marL="38100">
              <a:lnSpc>
                <a:spcPct val="100000"/>
              </a:lnSpc>
              <a:spcBef>
                <a:spcPts val="40"/>
              </a:spcBef>
            </a:pPr>
            <a:fld id="{81D60167-4931-47E6-BA6A-407CBD079E47}" type="slidenum">
              <a:rPr spc="-25" dirty="0"/>
              <a:t>‹N°›</a:t>
            </a:fld>
            <a:endParaRPr spc="-2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rgbClr val="0031A5"/>
                </a:solidFill>
                <a:latin typeface="Calibri"/>
                <a:cs typeface="Calibri"/>
              </a:defRPr>
            </a:lvl1pPr>
          </a:lstStyle>
          <a:p>
            <a:pPr marL="12700">
              <a:lnSpc>
                <a:spcPct val="100000"/>
              </a:lnSpc>
              <a:spcBef>
                <a:spcPts val="40"/>
              </a:spcBef>
            </a:pPr>
            <a:r>
              <a:rPr lang="fr-FR" dirty="0"/>
              <a:t>April 2024</a:t>
            </a:r>
            <a:endParaRPr spc="-2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6/15/2026</a:t>
            </a:fld>
            <a:endParaRPr lang="en-US"/>
          </a:p>
        </p:txBody>
      </p:sp>
      <p:sp>
        <p:nvSpPr>
          <p:cNvPr id="4" name="Holder 4"/>
          <p:cNvSpPr>
            <a:spLocks noGrp="1"/>
          </p:cNvSpPr>
          <p:nvPr>
            <p:ph type="sldNum" sz="quarter" idx="7"/>
          </p:nvPr>
        </p:nvSpPr>
        <p:spPr/>
        <p:txBody>
          <a:bodyPr lIns="0" tIns="0" rIns="0" bIns="0"/>
          <a:lstStyle>
            <a:lvl1pPr>
              <a:defRPr sz="1200" b="0" i="0">
                <a:solidFill>
                  <a:srgbClr val="0031A5"/>
                </a:solidFill>
                <a:latin typeface="Calibri"/>
                <a:cs typeface="Calibri"/>
              </a:defRPr>
            </a:lvl1pPr>
          </a:lstStyle>
          <a:p>
            <a:pPr marL="38100">
              <a:lnSpc>
                <a:spcPct val="100000"/>
              </a:lnSpc>
              <a:spcBef>
                <a:spcPts val="40"/>
              </a:spcBef>
            </a:pPr>
            <a:fld id="{81D60167-4931-47E6-BA6A-407CBD079E47}" type="slidenum">
              <a:rPr spc="-25" dirty="0"/>
              <a:t>‹N°›</a:t>
            </a:fld>
            <a:endParaRPr spc="-2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49251" y="348995"/>
            <a:ext cx="7763509" cy="513080"/>
          </a:xfrm>
          <a:prstGeom prst="rect">
            <a:avLst/>
          </a:prstGeom>
        </p:spPr>
        <p:txBody>
          <a:bodyPr wrap="square" lIns="0" tIns="0" rIns="0" bIns="0">
            <a:spAutoFit/>
          </a:bodyPr>
          <a:lstStyle>
            <a:lvl1pPr>
              <a:defRPr sz="3200" b="1" i="0">
                <a:solidFill>
                  <a:srgbClr val="004C99"/>
                </a:solidFill>
                <a:latin typeface="Calibri"/>
                <a:cs typeface="Calibri"/>
              </a:defRPr>
            </a:lvl1pPr>
          </a:lstStyle>
          <a:p>
            <a:endParaRPr/>
          </a:p>
        </p:txBody>
      </p:sp>
      <p:sp>
        <p:nvSpPr>
          <p:cNvPr id="3" name="Holder 3"/>
          <p:cNvSpPr>
            <a:spLocks noGrp="1"/>
          </p:cNvSpPr>
          <p:nvPr>
            <p:ph type="body" idx="1"/>
          </p:nvPr>
        </p:nvSpPr>
        <p:spPr>
          <a:xfrm>
            <a:off x="850625" y="1435100"/>
            <a:ext cx="7305675" cy="1981200"/>
          </a:xfrm>
          <a:prstGeom prst="rect">
            <a:avLst/>
          </a:prstGeom>
        </p:spPr>
        <p:txBody>
          <a:bodyPr wrap="square" lIns="0" tIns="0" rIns="0" bIns="0">
            <a:spAutoFit/>
          </a:bodyPr>
          <a:lstStyle>
            <a:lvl1pPr>
              <a:defRPr sz="24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707374" y="6428920"/>
            <a:ext cx="687069" cy="184666"/>
          </a:xfrm>
          <a:prstGeom prst="rect">
            <a:avLst/>
          </a:prstGeom>
        </p:spPr>
        <p:txBody>
          <a:bodyPr wrap="square" lIns="0" tIns="0" rIns="0" bIns="0">
            <a:spAutoFit/>
          </a:bodyPr>
          <a:lstStyle>
            <a:lvl1pPr>
              <a:defRPr sz="1200" b="0" i="0">
                <a:solidFill>
                  <a:srgbClr val="0031A5"/>
                </a:solidFill>
                <a:latin typeface="Calibri"/>
                <a:cs typeface="Calibri"/>
              </a:defRPr>
            </a:lvl1pPr>
          </a:lstStyle>
          <a:p>
            <a:pPr marL="12700">
              <a:lnSpc>
                <a:spcPct val="100000"/>
              </a:lnSpc>
              <a:spcBef>
                <a:spcPts val="40"/>
              </a:spcBef>
            </a:pPr>
            <a:r>
              <a:rPr lang="fr-FR" dirty="0"/>
              <a:t>April 2024</a:t>
            </a:r>
            <a:endParaRPr spc="-20" dirty="0"/>
          </a:p>
        </p:txBody>
      </p:sp>
      <p:sp>
        <p:nvSpPr>
          <p:cNvPr id="5" name="Holder 5"/>
          <p:cNvSpPr>
            <a:spLocks noGrp="1"/>
          </p:cNvSpPr>
          <p:nvPr>
            <p:ph type="dt" sz="half" idx="6"/>
          </p:nvPr>
        </p:nvSpPr>
        <p:spPr>
          <a:xfrm>
            <a:off x="457200" y="6363197"/>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6/15/2026</a:t>
            </a:fld>
            <a:endParaRPr lang="en-US" dirty="0"/>
          </a:p>
        </p:txBody>
      </p:sp>
      <p:sp>
        <p:nvSpPr>
          <p:cNvPr id="6" name="Holder 6"/>
          <p:cNvSpPr>
            <a:spLocks noGrp="1"/>
          </p:cNvSpPr>
          <p:nvPr>
            <p:ph type="sldNum" sz="quarter" idx="7"/>
          </p:nvPr>
        </p:nvSpPr>
        <p:spPr>
          <a:xfrm>
            <a:off x="8228949" y="6428920"/>
            <a:ext cx="244475" cy="211454"/>
          </a:xfrm>
          <a:prstGeom prst="rect">
            <a:avLst/>
          </a:prstGeom>
        </p:spPr>
        <p:txBody>
          <a:bodyPr wrap="square" lIns="0" tIns="0" rIns="0" bIns="0">
            <a:spAutoFit/>
          </a:bodyPr>
          <a:lstStyle>
            <a:lvl1pPr>
              <a:defRPr sz="1200" b="0" i="0">
                <a:solidFill>
                  <a:srgbClr val="0031A5"/>
                </a:solidFill>
                <a:latin typeface="Calibri"/>
                <a:cs typeface="Calibri"/>
              </a:defRPr>
            </a:lvl1pPr>
          </a:lstStyle>
          <a:p>
            <a:pPr marL="38100">
              <a:lnSpc>
                <a:spcPct val="100000"/>
              </a:lnSpc>
              <a:spcBef>
                <a:spcPts val="40"/>
              </a:spcBef>
            </a:pPr>
            <a:fld id="{81D60167-4931-47E6-BA6A-407CBD079E47}" type="slidenum">
              <a:rPr spc="-25" dirty="0"/>
              <a:t>‹N°›</a:t>
            </a:fld>
            <a:endParaRPr spc="-2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07374" y="2053446"/>
            <a:ext cx="7827026" cy="1151597"/>
          </a:xfrm>
          <a:prstGeom prst="rect">
            <a:avLst/>
          </a:prstGeom>
        </p:spPr>
        <p:txBody>
          <a:bodyPr vert="horz" wrap="square" lIns="0" tIns="12700" rIns="0" bIns="0" rtlCol="0">
            <a:spAutoFit/>
          </a:bodyPr>
          <a:lstStyle/>
          <a:p>
            <a:pPr marL="12700" algn="ctr">
              <a:lnSpc>
                <a:spcPct val="100000"/>
              </a:lnSpc>
              <a:spcBef>
                <a:spcPts val="100"/>
              </a:spcBef>
            </a:pPr>
            <a:r>
              <a:rPr lang="fr-FR" sz="3700" dirty="0">
                <a:solidFill>
                  <a:srgbClr val="004A99"/>
                </a:solidFill>
              </a:rPr>
              <a:t>Quelles stratégies </a:t>
            </a:r>
            <a:br>
              <a:rPr lang="fr-FR" sz="3700" dirty="0">
                <a:solidFill>
                  <a:srgbClr val="004A99"/>
                </a:solidFill>
              </a:rPr>
            </a:br>
            <a:r>
              <a:rPr lang="fr-FR" sz="3700" dirty="0">
                <a:solidFill>
                  <a:srgbClr val="004A99"/>
                </a:solidFill>
              </a:rPr>
              <a:t>pour l’emploi et les salaires ? </a:t>
            </a:r>
            <a:endParaRPr sz="3700" dirty="0">
              <a:solidFill>
                <a:srgbClr val="004A99"/>
              </a:solidFill>
            </a:endParaRPr>
          </a:p>
        </p:txBody>
      </p:sp>
      <p:pic>
        <p:nvPicPr>
          <p:cNvPr id="3" name="object 3"/>
          <p:cNvPicPr/>
          <p:nvPr/>
        </p:nvPicPr>
        <p:blipFill>
          <a:blip r:embed="rId2" cstate="print"/>
          <a:stretch>
            <a:fillRect/>
          </a:stretch>
        </p:blipFill>
        <p:spPr>
          <a:xfrm>
            <a:off x="274320" y="274320"/>
            <a:ext cx="4005072" cy="765047"/>
          </a:xfrm>
          <a:prstGeom prst="rect">
            <a:avLst/>
          </a:prstGeom>
        </p:spPr>
      </p:pic>
      <p:sp>
        <p:nvSpPr>
          <p:cNvPr id="4" name="object 4"/>
          <p:cNvSpPr txBox="1"/>
          <p:nvPr/>
        </p:nvSpPr>
        <p:spPr>
          <a:xfrm>
            <a:off x="707374" y="6421628"/>
            <a:ext cx="801370" cy="197490"/>
          </a:xfrm>
          <a:prstGeom prst="rect">
            <a:avLst/>
          </a:prstGeom>
        </p:spPr>
        <p:txBody>
          <a:bodyPr vert="horz" wrap="square" lIns="0" tIns="12700" rIns="0" bIns="0" rtlCol="0">
            <a:spAutoFit/>
          </a:bodyPr>
          <a:lstStyle/>
          <a:p>
            <a:pPr marL="12700">
              <a:lnSpc>
                <a:spcPct val="100000"/>
              </a:lnSpc>
              <a:spcBef>
                <a:spcPts val="100"/>
              </a:spcBef>
            </a:pPr>
            <a:fld id="{019D0110-DCC7-4793-95D8-E3257DBF92FE}" type="datetime1">
              <a:rPr lang="fr-FR" sz="1200" spc="-40" smtClean="0">
                <a:solidFill>
                  <a:srgbClr val="004A99"/>
                </a:solidFill>
                <a:latin typeface="Calibri"/>
                <a:cs typeface="Calibri"/>
              </a:rPr>
              <a:t>15/06/2026</a:t>
            </a:fld>
            <a:endParaRPr sz="1200" dirty="0">
              <a:solidFill>
                <a:srgbClr val="004A99"/>
              </a:solidFill>
              <a:latin typeface="Calibri"/>
              <a:cs typeface="Calibri"/>
            </a:endParaRPr>
          </a:p>
        </p:txBody>
      </p:sp>
      <p:sp>
        <p:nvSpPr>
          <p:cNvPr id="5" name="object 5"/>
          <p:cNvSpPr txBox="1"/>
          <p:nvPr/>
        </p:nvSpPr>
        <p:spPr>
          <a:xfrm>
            <a:off x="8332137" y="6421628"/>
            <a:ext cx="102870" cy="208279"/>
          </a:xfrm>
          <a:prstGeom prst="rect">
            <a:avLst/>
          </a:prstGeom>
        </p:spPr>
        <p:txBody>
          <a:bodyPr vert="horz" wrap="square" lIns="0" tIns="12700" rIns="0" bIns="0" rtlCol="0">
            <a:spAutoFit/>
          </a:bodyPr>
          <a:lstStyle/>
          <a:p>
            <a:pPr marL="12700">
              <a:lnSpc>
                <a:spcPct val="100000"/>
              </a:lnSpc>
              <a:spcBef>
                <a:spcPts val="100"/>
              </a:spcBef>
            </a:pPr>
            <a:r>
              <a:rPr sz="1200" spc="-50" dirty="0">
                <a:solidFill>
                  <a:srgbClr val="888888"/>
                </a:solidFill>
                <a:latin typeface="Calibri"/>
                <a:cs typeface="Calibri"/>
              </a:rPr>
              <a:t>1</a:t>
            </a:r>
            <a:endParaRPr sz="1200">
              <a:latin typeface="Calibri"/>
              <a:cs typeface="Calibri"/>
            </a:endParaRPr>
          </a:p>
        </p:txBody>
      </p:sp>
      <p:sp>
        <p:nvSpPr>
          <p:cNvPr id="6" name="object 6"/>
          <p:cNvSpPr/>
          <p:nvPr/>
        </p:nvSpPr>
        <p:spPr>
          <a:xfrm>
            <a:off x="914400" y="3772409"/>
            <a:ext cx="7467600" cy="45719"/>
          </a:xfrm>
          <a:custGeom>
            <a:avLst/>
            <a:gdLst/>
            <a:ahLst/>
            <a:cxnLst/>
            <a:rect l="l" t="t" r="r" b="b"/>
            <a:pathLst>
              <a:path w="6563995" h="12700">
                <a:moveTo>
                  <a:pt x="0" y="12526"/>
                </a:moveTo>
                <a:lnTo>
                  <a:pt x="6563638" y="0"/>
                </a:lnTo>
              </a:path>
            </a:pathLst>
          </a:custGeom>
          <a:ln w="9525">
            <a:solidFill>
              <a:srgbClr val="004C99"/>
            </a:solidFill>
            <a:prstDash val="sysDot"/>
          </a:ln>
        </p:spPr>
        <p:txBody>
          <a:bodyPr wrap="square" lIns="0" tIns="0" rIns="0" bIns="0" rtlCol="0"/>
          <a:lstStyle/>
          <a:p>
            <a:endParaRPr/>
          </a:p>
        </p:txBody>
      </p:sp>
      <p:sp>
        <p:nvSpPr>
          <p:cNvPr id="7" name="Sous-titre 2"/>
          <p:cNvSpPr txBox="1">
            <a:spLocks/>
          </p:cNvSpPr>
          <p:nvPr/>
        </p:nvSpPr>
        <p:spPr>
          <a:xfrm>
            <a:off x="762000" y="4266056"/>
            <a:ext cx="7467600" cy="1982344"/>
          </a:xfrm>
          <a:prstGeom prst="rect">
            <a:avLst/>
          </a:prstGeom>
          <a:ln>
            <a:noFill/>
          </a:ln>
        </p:spPr>
        <p:txBody>
          <a:bodyPr wrap="square" lIns="0" tIns="0" rIns="0" bIns="0">
            <a:no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fr-FR" sz="2000" b="1" dirty="0">
                <a:solidFill>
                  <a:srgbClr val="004A99"/>
                </a:solidFill>
              </a:rPr>
              <a:t>Antoine Bozio</a:t>
            </a:r>
            <a:r>
              <a:rPr lang="fr-FR" sz="2000" dirty="0">
                <a:solidFill>
                  <a:srgbClr val="004A99"/>
                </a:solidFill>
              </a:rPr>
              <a:t>,</a:t>
            </a:r>
            <a:r>
              <a:rPr lang="fr-FR" sz="2000" b="1" dirty="0">
                <a:solidFill>
                  <a:srgbClr val="004A99"/>
                </a:solidFill>
              </a:rPr>
              <a:t> </a:t>
            </a:r>
            <a:r>
              <a:rPr lang="fr-FR" sz="2000" dirty="0">
                <a:solidFill>
                  <a:srgbClr val="004A99"/>
                </a:solidFill>
              </a:rPr>
              <a:t>EHESS, Paris </a:t>
            </a:r>
            <a:r>
              <a:rPr lang="fr-FR" sz="2000" dirty="0" err="1">
                <a:solidFill>
                  <a:srgbClr val="004A99"/>
                </a:solidFill>
              </a:rPr>
              <a:t>School</a:t>
            </a:r>
            <a:r>
              <a:rPr lang="fr-FR" sz="2000" dirty="0">
                <a:solidFill>
                  <a:srgbClr val="004A99"/>
                </a:solidFill>
              </a:rPr>
              <a:t> of </a:t>
            </a:r>
            <a:r>
              <a:rPr lang="fr-FR" sz="2000" dirty="0" err="1">
                <a:solidFill>
                  <a:srgbClr val="004A99"/>
                </a:solidFill>
              </a:rPr>
              <a:t>Economics</a:t>
            </a:r>
            <a:r>
              <a:rPr lang="fr-FR" sz="2000" dirty="0">
                <a:solidFill>
                  <a:srgbClr val="004A99"/>
                </a:solidFill>
              </a:rPr>
              <a:t>, IPP, CAE et CEPR</a:t>
            </a:r>
          </a:p>
          <a:p>
            <a:r>
              <a:rPr lang="fr-FR" sz="2000" b="1" dirty="0">
                <a:solidFill>
                  <a:srgbClr val="004A99"/>
                </a:solidFill>
              </a:rPr>
              <a:t>Etienne </a:t>
            </a:r>
            <a:r>
              <a:rPr lang="fr-FR" sz="2000" b="1" dirty="0" err="1">
                <a:solidFill>
                  <a:srgbClr val="004A99"/>
                </a:solidFill>
              </a:rPr>
              <a:t>Wasmer</a:t>
            </a:r>
            <a:r>
              <a:rPr lang="fr-FR" sz="2000" dirty="0">
                <a:solidFill>
                  <a:srgbClr val="004C99"/>
                </a:solidFill>
              </a:rPr>
              <a:t>, </a:t>
            </a:r>
            <a:r>
              <a:rPr lang="en-US" sz="2000" dirty="0">
                <a:solidFill>
                  <a:srgbClr val="004C99"/>
                </a:solidFill>
              </a:rPr>
              <a:t>New York University Abu Dhabi, LISER-IZA et CEPR</a:t>
            </a:r>
            <a:br>
              <a:rPr lang="fr-FR" sz="2000" b="1" dirty="0">
                <a:solidFill>
                  <a:srgbClr val="004C99"/>
                </a:solidFill>
              </a:rPr>
            </a:br>
            <a:endParaRPr lang="fr-FR" sz="2000" dirty="0">
              <a:solidFill>
                <a:srgbClr val="004C99"/>
              </a:solidFill>
              <a:latin typeface="+mj-l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4CBBBD-7EE1-6595-28C8-FC6ACB5B0E4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61AACF5-2321-D27E-0BDC-9176131A2B3F}"/>
              </a:ext>
            </a:extLst>
          </p:cNvPr>
          <p:cNvSpPr>
            <a:spLocks noGrp="1"/>
          </p:cNvSpPr>
          <p:nvPr>
            <p:ph type="title"/>
          </p:nvPr>
        </p:nvSpPr>
        <p:spPr>
          <a:xfrm>
            <a:off x="467999" y="348995"/>
            <a:ext cx="8599801" cy="1615827"/>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Un coût salarial important pour augmenter les salaires entre 1 et 1,6 Smic</a:t>
            </a:r>
            <a:endParaRPr lang="fr-FR" sz="2800" dirty="0">
              <a:solidFill>
                <a:srgbClr val="004A99"/>
              </a:solidFill>
            </a:endParaRPr>
          </a:p>
        </p:txBody>
      </p:sp>
      <p:sp>
        <p:nvSpPr>
          <p:cNvPr id="3" name="Espace réservé du texte 2">
            <a:extLst>
              <a:ext uri="{FF2B5EF4-FFF2-40B4-BE49-F238E27FC236}">
                <a16:creationId xmlns:a16="http://schemas.microsoft.com/office/drawing/2014/main" id="{EBCE18FB-32FF-C46F-B51F-BF2FCB16C185}"/>
              </a:ext>
            </a:extLst>
          </p:cNvPr>
          <p:cNvSpPr>
            <a:spLocks noGrp="1"/>
          </p:cNvSpPr>
          <p:nvPr>
            <p:ph type="body" idx="1"/>
          </p:nvPr>
        </p:nvSpPr>
        <p:spPr>
          <a:xfrm>
            <a:off x="345761" y="1828800"/>
            <a:ext cx="8599802" cy="3077766"/>
          </a:xfrm>
        </p:spPr>
        <p:txBody>
          <a:bodyPr/>
          <a:lstStyle/>
          <a:p>
            <a:pPr>
              <a:spcAft>
                <a:spcPts val="600"/>
              </a:spcAft>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Deux mesures d’incitations au travail et à l’emploi (2/2) : </a:t>
            </a:r>
            <a:endParaRPr lang="fr-FR" sz="1200" b="1" dirty="0">
              <a:latin typeface="+mn-lt"/>
              <a:ea typeface="Aptos" panose="020B0004020202020204" pitchFamily="34" charset="0"/>
              <a:cs typeface="Times New Roman" panose="02020603050405020304" pitchFamily="18" charset="0"/>
              <a:sym typeface="Wingdings" panose="05000000000000000000" pitchFamily="2" charset="2"/>
            </a:endParaRPr>
          </a:p>
          <a:p>
            <a:pPr marL="342900" indent="-342900">
              <a:spcAft>
                <a:spcPts val="600"/>
              </a:spcAft>
              <a:buFont typeface="+mj-lt"/>
              <a:buAutoNum type="arabicPeriod" startAt="2"/>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Taux marginal </a:t>
            </a:r>
            <a:r>
              <a:rPr lang="fr-FR" sz="1800" i="1" dirty="0">
                <a:latin typeface="+mn-lt"/>
                <a:ea typeface="Aptos" panose="020B0004020202020204" pitchFamily="34" charset="0"/>
                <a:cs typeface="Times New Roman" panose="02020603050405020304" pitchFamily="18" charset="0"/>
                <a:sym typeface="Wingdings" panose="05000000000000000000" pitchFamily="2" charset="2"/>
              </a:rPr>
              <a:t>implicite</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sur les progressions de salaire (</a:t>
            </a: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marge intensive</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 part d’une hausse de revenu d’activité captée par le système socio-fiscal  incitations sur les heures travaillées et la progression salariale</a:t>
            </a:r>
          </a:p>
          <a:p>
            <a:pPr marL="800100" lvl="1" indent="-342900">
              <a:spcAft>
                <a:spcPts val="600"/>
              </a:spcAft>
              <a:buFont typeface="Arial" panose="020B0604020202020204" pitchFamily="34" charset="0"/>
              <a:buChar char="•"/>
            </a:pPr>
            <a:r>
              <a:rPr lang="fr-FR" sz="1700" dirty="0">
                <a:latin typeface="+mn-lt"/>
                <a:ea typeface="Aptos" panose="020B0004020202020204" pitchFamily="34" charset="0"/>
                <a:cs typeface="Times New Roman" panose="02020603050405020304" pitchFamily="18" charset="0"/>
                <a:sym typeface="Wingdings" panose="05000000000000000000" pitchFamily="2" charset="2"/>
              </a:rPr>
              <a:t>La dégressivité des incitations à l’emploi et à l’activité introduites depuis les années 1990 a entrainé une </a:t>
            </a:r>
            <a:r>
              <a:rPr lang="fr-FR" sz="1700" b="1" dirty="0">
                <a:latin typeface="+mn-lt"/>
                <a:ea typeface="Aptos" panose="020B0004020202020204" pitchFamily="34" charset="0"/>
                <a:cs typeface="Times New Roman" panose="02020603050405020304" pitchFamily="18" charset="0"/>
                <a:sym typeface="Wingdings" panose="05000000000000000000" pitchFamily="2" charset="2"/>
              </a:rPr>
              <a:t>hausse des taux marginaux entre 1 et 1,6 Smic.</a:t>
            </a:r>
          </a:p>
          <a:p>
            <a:pPr marL="800100" lvl="1" indent="-342900">
              <a:spcAft>
                <a:spcPts val="600"/>
              </a:spcAft>
              <a:buFont typeface="Arial" panose="020B0604020202020204" pitchFamily="34" charset="0"/>
              <a:buChar char="•"/>
            </a:pPr>
            <a:r>
              <a:rPr lang="fr-FR" sz="1700" dirty="0"/>
              <a:t>Des réformes visant à renforcer les incitations au travail ont contribué à réduire les taux marginaux </a:t>
            </a:r>
            <a:r>
              <a:rPr lang="fr-FR" sz="1700" i="1" dirty="0"/>
              <a:t>implicites</a:t>
            </a:r>
            <a:r>
              <a:rPr lang="fr-FR" sz="1700" dirty="0"/>
              <a:t> pour les ménages à bas revenus. </a:t>
            </a:r>
          </a:p>
          <a:p>
            <a:pPr marL="800100" lvl="1" indent="-342900">
              <a:spcAft>
                <a:spcPts val="600"/>
              </a:spcAft>
              <a:buFont typeface="Arial" panose="020B0604020202020204" pitchFamily="34" charset="0"/>
              <a:buChar char="•"/>
            </a:pPr>
            <a:r>
              <a:rPr lang="fr-FR" sz="1700" dirty="0">
                <a:ea typeface="Aptos" panose="020B0004020202020204" pitchFamily="34" charset="0"/>
                <a:cs typeface="Times New Roman" panose="02020603050405020304" pitchFamily="18" charset="0"/>
              </a:rPr>
              <a:t>Asymétrie des effets côté employeur et côté ménages : un point de pourcentage en plus de taux marginal</a:t>
            </a:r>
            <a:r>
              <a:rPr lang="fr-FR" sz="1700" i="1" dirty="0">
                <a:ea typeface="Aptos" panose="020B0004020202020204" pitchFamily="34" charset="0"/>
                <a:cs typeface="Times New Roman" panose="02020603050405020304" pitchFamily="18" charset="0"/>
              </a:rPr>
              <a:t> implicite</a:t>
            </a:r>
            <a:r>
              <a:rPr lang="fr-FR" sz="1700" dirty="0">
                <a:ea typeface="Aptos" panose="020B0004020202020204" pitchFamily="34" charset="0"/>
                <a:cs typeface="Times New Roman" panose="02020603050405020304" pitchFamily="18" charset="0"/>
              </a:rPr>
              <a:t> a des effets nettement plus importants côté ménages.  </a:t>
            </a:r>
          </a:p>
        </p:txBody>
      </p:sp>
      <p:sp>
        <p:nvSpPr>
          <p:cNvPr id="4" name="object 3">
            <a:extLst>
              <a:ext uri="{FF2B5EF4-FFF2-40B4-BE49-F238E27FC236}">
                <a16:creationId xmlns:a16="http://schemas.microsoft.com/office/drawing/2014/main" id="{F0EF760D-2EBD-DEFF-B0F2-99AF70102902}"/>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0FA80E14-88BA-547E-11BE-EE29074F7DE9}"/>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AD45FB80-5B3E-DF39-EEA1-C2F6742C8140}"/>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E9F28688-B6B6-F57E-B0DA-A8801CFE5579}"/>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10</a:t>
            </a:fld>
            <a:endParaRPr spc="-25" dirty="0"/>
          </a:p>
        </p:txBody>
      </p:sp>
      <p:cxnSp>
        <p:nvCxnSpPr>
          <p:cNvPr id="10" name="Connecteur droit 9">
            <a:extLst>
              <a:ext uri="{FF2B5EF4-FFF2-40B4-BE49-F238E27FC236}">
                <a16:creationId xmlns:a16="http://schemas.microsoft.com/office/drawing/2014/main" id="{C506D8C8-2C4C-B8E9-814E-B9C538DBA654}"/>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8" name="Espace réservé du texte 2">
            <a:extLst>
              <a:ext uri="{FF2B5EF4-FFF2-40B4-BE49-F238E27FC236}">
                <a16:creationId xmlns:a16="http://schemas.microsoft.com/office/drawing/2014/main" id="{53A90A05-E17A-7C3D-8A20-62608303AACC}"/>
              </a:ext>
            </a:extLst>
          </p:cNvPr>
          <p:cNvSpPr txBox="1">
            <a:spLocks/>
          </p:cNvSpPr>
          <p:nvPr/>
        </p:nvSpPr>
        <p:spPr>
          <a:xfrm>
            <a:off x="322881" y="4918798"/>
            <a:ext cx="8622682" cy="1253402"/>
          </a:xfrm>
          <a:prstGeom prst="rect">
            <a:avLst/>
          </a:prstGeom>
          <a:ln>
            <a:solidFill>
              <a:srgbClr val="004A99"/>
            </a:solidFill>
          </a:ln>
        </p:spPr>
        <p:txBody>
          <a:bodyPr wrap="square" lIns="72000" tIns="72000" rIns="72000" bIns="7200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Aft>
                <a:spcPts val="600"/>
              </a:spcAft>
            </a:pPr>
            <a:r>
              <a:rPr lang="fr-FR" sz="1800" b="1" dirty="0">
                <a:solidFill>
                  <a:srgbClr val="004A99"/>
                </a:solidFill>
                <a:latin typeface="+mn-lt"/>
                <a:ea typeface="Aptos" panose="020B0004020202020204" pitchFamily="34" charset="0"/>
                <a:cs typeface="Times New Roman" panose="02020603050405020304" pitchFamily="18" charset="0"/>
              </a:rPr>
              <a:t>Constat 2. </a:t>
            </a:r>
            <a:r>
              <a:rPr lang="fr-FR" sz="1800" dirty="0">
                <a:solidFill>
                  <a:srgbClr val="004A99"/>
                </a:solidFill>
                <a:latin typeface="+mn-lt"/>
                <a:cs typeface="Times New Roman" panose="02020603050405020304" pitchFamily="18" charset="0"/>
              </a:rPr>
              <a:t>Les taux marginaux sur le salaire sont les plus élevés là où se concentre une grande partie de l’emploi, entre le salaire minimum et le salaire médian, à rebours de la littérature sur la taxation optimale qui recommande au contraire de réduire les taux marginaux là où se concentre une grande partie de l’emploi.  </a:t>
            </a:r>
          </a:p>
        </p:txBody>
      </p:sp>
    </p:spTree>
    <p:extLst>
      <p:ext uri="{BB962C8B-B14F-4D97-AF65-F5344CB8AC3E}">
        <p14:creationId xmlns:p14="http://schemas.microsoft.com/office/powerpoint/2010/main" val="1331921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C46EC-2D62-A4D5-0F19-BBBC43E90EA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C3444CB-751E-1392-EFC5-C0583CE8F02E}"/>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Des effets sur l’emploi probablement plus faibles aujourd’hui</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7C83A94B-AACC-A2DF-539B-2349CBCEB2B7}"/>
              </a:ext>
            </a:extLst>
          </p:cNvPr>
          <p:cNvSpPr>
            <a:spLocks noGrp="1"/>
          </p:cNvSpPr>
          <p:nvPr>
            <p:ph type="body" idx="1"/>
          </p:nvPr>
        </p:nvSpPr>
        <p:spPr>
          <a:xfrm>
            <a:off x="467999" y="1980211"/>
            <a:ext cx="8028305" cy="630942"/>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7D7E54E7-4C5F-080C-90EE-ACA29B2E953C}"/>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80D6AF8F-AA00-0427-D51C-99DC940BCA3E}"/>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ABD1C739-E730-BE6C-0E4B-9516064AC56C}"/>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CEE66271-7AF7-178E-C55C-5E5CE71C5DD1}"/>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11</a:t>
            </a:fld>
            <a:endParaRPr spc="-25" dirty="0"/>
          </a:p>
        </p:txBody>
      </p:sp>
      <p:cxnSp>
        <p:nvCxnSpPr>
          <p:cNvPr id="10" name="Connecteur droit 9">
            <a:extLst>
              <a:ext uri="{FF2B5EF4-FFF2-40B4-BE49-F238E27FC236}">
                <a16:creationId xmlns:a16="http://schemas.microsoft.com/office/drawing/2014/main" id="{C4B43F92-1F20-75CF-9C12-C13468130B90}"/>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D0654C2B-B507-A138-E36A-2E34C7450517}"/>
              </a:ext>
            </a:extLst>
          </p:cNvPr>
          <p:cNvSpPr txBox="1">
            <a:spLocks/>
          </p:cNvSpPr>
          <p:nvPr/>
        </p:nvSpPr>
        <p:spPr>
          <a:xfrm>
            <a:off x="467999" y="1980211"/>
            <a:ext cx="8028305" cy="3154710"/>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1</a:t>
            </a:r>
            <a:r>
              <a:rPr lang="fr-FR" sz="1800" b="1" baseline="30000" dirty="0">
                <a:latin typeface="+mn-lt"/>
                <a:ea typeface="Aptos" panose="020B0004020202020204" pitchFamily="34" charset="0"/>
                <a:cs typeface="Times New Roman" panose="02020603050405020304" pitchFamily="18" charset="0"/>
                <a:sym typeface="Wingdings" panose="05000000000000000000" pitchFamily="2" charset="2"/>
              </a:rPr>
              <a:t>er</a:t>
            </a: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 élément d’appréciation</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de l’efficacité des politiques de soutien à l’emploi : le coût budgétaire par emploi créé (</a:t>
            </a: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CB</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Nécessite d’évaluer la sensibilité (« </a:t>
            </a:r>
            <a:r>
              <a:rPr lang="fr-FR" sz="1800" i="1" dirty="0">
                <a:latin typeface="+mn-lt"/>
                <a:ea typeface="Aptos" panose="020B0004020202020204" pitchFamily="34" charset="0"/>
                <a:cs typeface="Times New Roman" panose="02020603050405020304" pitchFamily="18" charset="0"/>
                <a:sym typeface="Wingdings" panose="05000000000000000000" pitchFamily="2" charset="2"/>
              </a:rPr>
              <a:t>élasticité</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 de l’emploi au coût du travail</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Deux pans de la littérature permettent d’éclairer cette question : </a:t>
            </a:r>
          </a:p>
          <a:p>
            <a:pPr marL="742950" lvl="1" indent="-285750">
              <a:spcAft>
                <a:spcPts val="600"/>
              </a:spcAft>
              <a:buFont typeface="+mj-lt"/>
              <a:buAutoNum type="arabicPeriod"/>
            </a:pPr>
            <a:r>
              <a:rPr lang="fr-FR" dirty="0">
                <a:ea typeface="Aptos" panose="020B0004020202020204" pitchFamily="34" charset="0"/>
                <a:cs typeface="Times New Roman" panose="02020603050405020304" pitchFamily="18" charset="0"/>
                <a:sym typeface="Wingdings" panose="05000000000000000000" pitchFamily="2" charset="2"/>
              </a:rPr>
              <a:t>Estimations empiriques des effets emploi du </a:t>
            </a:r>
            <a:r>
              <a:rPr lang="fr-FR" b="1" dirty="0">
                <a:ea typeface="Aptos" panose="020B0004020202020204" pitchFamily="34" charset="0"/>
                <a:cs typeface="Times New Roman" panose="02020603050405020304" pitchFamily="18" charset="0"/>
                <a:sym typeface="Wingdings" panose="05000000000000000000" pitchFamily="2" charset="2"/>
              </a:rPr>
              <a:t>salaire minimum </a:t>
            </a:r>
            <a:r>
              <a:rPr lang="fr-FR" dirty="0">
                <a:ea typeface="Aptos" panose="020B0004020202020204" pitchFamily="34" charset="0"/>
                <a:cs typeface="Times New Roman" panose="02020603050405020304" pitchFamily="18" charset="0"/>
                <a:sym typeface="Wingdings" panose="05000000000000000000" pitchFamily="2" charset="2"/>
              </a:rPr>
              <a:t>: très fournies, mais pas totalement extrapolables aux questions d’allègement de cotisations. </a:t>
            </a:r>
          </a:p>
          <a:p>
            <a:pPr marL="742950" lvl="1" indent="-285750">
              <a:spcAft>
                <a:spcPts val="600"/>
              </a:spcAft>
              <a:buFont typeface="+mj-lt"/>
              <a:buAutoNum type="arabicPeriod"/>
            </a:pPr>
            <a:r>
              <a:rPr lang="fr-FR" dirty="0">
                <a:latin typeface="+mn-lt"/>
                <a:ea typeface="Aptos" panose="020B0004020202020204" pitchFamily="34" charset="0"/>
                <a:cs typeface="Times New Roman" panose="02020603050405020304" pitchFamily="18" charset="0"/>
                <a:sym typeface="Wingdings" panose="05000000000000000000" pitchFamily="2" charset="2"/>
              </a:rPr>
              <a:t>Estimations empiriques des effets emploi induits par des </a:t>
            </a:r>
            <a:r>
              <a:rPr lang="fr-FR" b="1" dirty="0">
                <a:latin typeface="+mn-lt"/>
                <a:ea typeface="Aptos" panose="020B0004020202020204" pitchFamily="34" charset="0"/>
                <a:cs typeface="Times New Roman" panose="02020603050405020304" pitchFamily="18" charset="0"/>
                <a:sym typeface="Wingdings" panose="05000000000000000000" pitchFamily="2" charset="2"/>
              </a:rPr>
              <a:t>variations des cotisations </a:t>
            </a:r>
            <a:r>
              <a:rPr lang="fr-FR" dirty="0">
                <a:latin typeface="+mn-lt"/>
                <a:ea typeface="Aptos" panose="020B0004020202020204" pitchFamily="34" charset="0"/>
                <a:cs typeface="Times New Roman" panose="02020603050405020304" pitchFamily="18" charset="0"/>
                <a:sym typeface="Wingdings" panose="05000000000000000000" pitchFamily="2" charset="2"/>
              </a:rPr>
              <a:t>: plus directement interprétables, mais moins d’études dans la littérature</a:t>
            </a:r>
            <a:r>
              <a:rPr lang="fr-FR" dirty="0">
                <a:ea typeface="Aptos" panose="020B0004020202020204" pitchFamily="34" charset="0"/>
                <a:cs typeface="Times New Roman" panose="02020603050405020304" pitchFamily="18" charset="0"/>
                <a:sym typeface="Wingdings" panose="05000000000000000000" pitchFamily="2" charset="2"/>
              </a:rPr>
              <a:t>. </a:t>
            </a:r>
            <a:endParaRPr lang="fr-FR"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52203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24EFDD-B262-25A5-469B-FB27F555113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D725169-EC21-33ED-8622-12F6ECFAFBF1}"/>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Des effets sur l’emploi probablement plus faibles aujourd’hui</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872D8CFE-3781-E690-4696-7657146657E6}"/>
              </a:ext>
            </a:extLst>
          </p:cNvPr>
          <p:cNvSpPr>
            <a:spLocks noGrp="1"/>
          </p:cNvSpPr>
          <p:nvPr>
            <p:ph type="body" idx="1"/>
          </p:nvPr>
        </p:nvSpPr>
        <p:spPr>
          <a:xfrm>
            <a:off x="443060" y="1980211"/>
            <a:ext cx="8028305" cy="630942"/>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DB00120E-4EE4-DDCC-B9F3-1792EEEFED8E}"/>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EE9D335E-3EF3-1958-694E-237205224CAD}"/>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0FFECE7D-5190-7EF5-E805-45A8E10D03B0}"/>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E0FE6996-2E87-0096-E465-81ED5FCAACF1}"/>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12</a:t>
            </a:fld>
            <a:endParaRPr spc="-25" dirty="0"/>
          </a:p>
        </p:txBody>
      </p:sp>
      <p:cxnSp>
        <p:nvCxnSpPr>
          <p:cNvPr id="10" name="Connecteur droit 9">
            <a:extLst>
              <a:ext uri="{FF2B5EF4-FFF2-40B4-BE49-F238E27FC236}">
                <a16:creationId xmlns:a16="http://schemas.microsoft.com/office/drawing/2014/main" id="{96AF1EBC-010F-AF10-3751-71B1400A9246}"/>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7CF06DD8-B37A-2688-715A-63DDDA6C47DF}"/>
              </a:ext>
            </a:extLst>
          </p:cNvPr>
          <p:cNvSpPr txBox="1">
            <a:spLocks/>
          </p:cNvSpPr>
          <p:nvPr/>
        </p:nvSpPr>
        <p:spPr>
          <a:xfrm>
            <a:off x="467999" y="1980211"/>
            <a:ext cx="8028305" cy="6324808"/>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Aft>
                <a:spcPts val="600"/>
              </a:spcAft>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Littérature sur le salaire minimum :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Des effets emploi modestes </a:t>
            </a:r>
          </a:p>
          <a:p>
            <a:pPr marL="742950" lvl="1" indent="-285750">
              <a:spcAft>
                <a:spcPts val="600"/>
              </a:spcAft>
              <a:buFont typeface="Wingdings" panose="05000000000000000000" pitchFamily="2" charset="2"/>
              <a:buChar char="Ø"/>
            </a:pPr>
            <a:r>
              <a:rPr lang="fr-FR" dirty="0">
                <a:ea typeface="Aptos" panose="020B0004020202020204" pitchFamily="34" charset="0"/>
                <a:cs typeface="Times New Roman" panose="02020603050405020304" pitchFamily="18" charset="0"/>
                <a:sym typeface="Wingdings" panose="05000000000000000000" pitchFamily="2" charset="2"/>
              </a:rPr>
              <a:t>E</a:t>
            </a:r>
            <a:r>
              <a:rPr lang="fr-FR" dirty="0">
                <a:latin typeface="+mn-lt"/>
                <a:ea typeface="Aptos" panose="020B0004020202020204" pitchFamily="34" charset="0"/>
                <a:cs typeface="Times New Roman" panose="02020603050405020304" pitchFamily="18" charset="0"/>
                <a:sym typeface="Wingdings" panose="05000000000000000000" pitchFamily="2" charset="2"/>
              </a:rPr>
              <a:t>ffets plus importants pour les jeunes et peu qualifiés</a:t>
            </a:r>
          </a:p>
          <a:p>
            <a:pPr marL="742950" lvl="1" indent="-285750">
              <a:spcAft>
                <a:spcPts val="600"/>
              </a:spcAft>
              <a:buFont typeface="Wingdings" panose="05000000000000000000" pitchFamily="2" charset="2"/>
              <a:buChar char="Ø"/>
            </a:pPr>
            <a:r>
              <a:rPr lang="fr-FR" dirty="0">
                <a:ea typeface="Aptos" panose="020B0004020202020204" pitchFamily="34" charset="0"/>
                <a:cs typeface="Times New Roman" panose="02020603050405020304" pitchFamily="18" charset="0"/>
                <a:sym typeface="Wingdings" panose="05000000000000000000" pitchFamily="2" charset="2"/>
              </a:rPr>
              <a:t>Effets modestes voire positifs pour des niveaux de salaire minimum bas, et négatifs pour des niveaux plus hauts</a:t>
            </a:r>
          </a:p>
          <a:p>
            <a:pPr marL="742950" lvl="1" indent="-285750">
              <a:spcAft>
                <a:spcPts val="600"/>
              </a:spcAft>
              <a:buFont typeface="Wingdings" panose="05000000000000000000" pitchFamily="2" charset="2"/>
              <a:buChar char="Ø"/>
            </a:pPr>
            <a:r>
              <a:rPr lang="fr-FR" dirty="0">
                <a:ea typeface="Aptos" panose="020B0004020202020204" pitchFamily="34" charset="0"/>
                <a:cs typeface="Times New Roman" panose="02020603050405020304" pitchFamily="18" charset="0"/>
                <a:sym typeface="Wingdings" panose="05000000000000000000" pitchFamily="2" charset="2"/>
              </a:rPr>
              <a:t>Pas directement transposable aux allègements (asymétrie potentielle, stimulation simultanée de l’offre par l’augmentation des salaires nets)</a:t>
            </a:r>
          </a:p>
          <a:p>
            <a:pPr lvl="1">
              <a:spcAft>
                <a:spcPts val="600"/>
              </a:spcAft>
            </a:pPr>
            <a:endParaRPr lang="fr-FR" sz="1200" dirty="0">
              <a:ea typeface="Aptos" panose="020B0004020202020204" pitchFamily="34" charset="0"/>
              <a:cs typeface="Times New Roman" panose="02020603050405020304" pitchFamily="18" charset="0"/>
              <a:sym typeface="Wingdings" panose="05000000000000000000" pitchFamily="2" charset="2"/>
            </a:endParaRPr>
          </a:p>
          <a:p>
            <a:pPr>
              <a:spcAft>
                <a:spcPts val="600"/>
              </a:spcAft>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Littérature sur les cotisations employeur :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Moins d’études  travail de méta-analyse en Europe : 16 études empiriques en France, Hongrie, Suède, et Finlande.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Elasticités globalement plus fortes que pour le salaire minimum (attendu)</a:t>
            </a:r>
          </a:p>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Forte hétérogénéité</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entre les études </a:t>
            </a:r>
          </a:p>
          <a:p>
            <a:pPr marL="285750" indent="-285750">
              <a:spcAft>
                <a:spcPts val="600"/>
              </a:spcAft>
              <a:buFont typeface="Arial" panose="020B0604020202020204" pitchFamily="34" charset="0"/>
              <a:buChar char="•"/>
            </a:pPr>
            <a:endParaRPr lang="fr-FR" sz="1800" dirty="0">
              <a:highlight>
                <a:srgbClr val="00FFFF"/>
              </a:highlight>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b="1" dirty="0">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endParaRPr lang="fr-FR" sz="1800" dirty="0">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b="1" dirty="0">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b="1" dirty="0">
              <a:ea typeface="Aptos" panose="020B0004020202020204" pitchFamily="34" charset="0"/>
              <a:cs typeface="Times New Roman" panose="02020603050405020304" pitchFamily="18" charset="0"/>
              <a:sym typeface="Wingdings" panose="05000000000000000000" pitchFamily="2" charset="2"/>
            </a:endParaRPr>
          </a:p>
          <a:p>
            <a:pPr lvl="1">
              <a:spcAft>
                <a:spcPts val="600"/>
              </a:spcAft>
            </a:pPr>
            <a:endParaRPr lang="fr-FR" dirty="0">
              <a:ea typeface="Aptos" panose="020B0004020202020204" pitchFamily="34"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2615597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9AC66-BAD7-62C3-81F2-20CDF2CE56B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1187D99-5BB0-E55C-8BA3-B3D4C01E0C25}"/>
              </a:ext>
            </a:extLst>
          </p:cNvPr>
          <p:cNvSpPr>
            <a:spLocks noGrp="1"/>
          </p:cNvSpPr>
          <p:nvPr>
            <p:ph type="title"/>
          </p:nvPr>
        </p:nvSpPr>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Des effets sur l’emploi probablement plus faibles aujourd’hui</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5B97982C-F139-4855-7737-43A06D33F1F8}"/>
              </a:ext>
            </a:extLst>
          </p:cNvPr>
          <p:cNvSpPr>
            <a:spLocks noGrp="1"/>
          </p:cNvSpPr>
          <p:nvPr>
            <p:ph sz="half" idx="2"/>
          </p:nvPr>
        </p:nvSpPr>
        <p:spPr>
          <a:xfrm>
            <a:off x="457200" y="1577340"/>
            <a:ext cx="3977640" cy="4616648"/>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Quelles sens donner à cette hétérogénéité ?</a:t>
            </a:r>
          </a:p>
          <a:p>
            <a:pPr>
              <a:spcAft>
                <a:spcPts val="600"/>
              </a:spcAft>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La méta-analyse de ces études a permis de dégager plusieurs facteurs. Les effets emploi sont notamment : </a:t>
            </a:r>
          </a:p>
          <a:p>
            <a:pPr marL="342900" indent="-342900">
              <a:spcAft>
                <a:spcPts val="600"/>
              </a:spcAft>
              <a:buFont typeface="+mj-lt"/>
              <a:buAutoNum type="arabicPeriod"/>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Plus forts pour les bas salaires, jeunes et peu qualifiés, et proches de zéro pour les salaires moyens/hauts. </a:t>
            </a:r>
          </a:p>
          <a:p>
            <a:pPr marL="342900" indent="-342900">
              <a:spcAft>
                <a:spcPts val="600"/>
              </a:spcAft>
              <a:buFont typeface="+mj-lt"/>
              <a:buAutoNum type="arabicPeriod"/>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Plus forts lorsque le chômage est plus élevé / conjoncture plus détériorée</a:t>
            </a:r>
          </a:p>
          <a:p>
            <a:pPr marL="342900" indent="-342900">
              <a:spcAft>
                <a:spcPts val="600"/>
              </a:spcAft>
              <a:buFont typeface="+mj-lt"/>
              <a:buAutoNum type="arabicPeriod"/>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Plus forts lorsque le coût du Smic relativement au salaire médian est plus élevé. </a:t>
            </a:r>
          </a:p>
          <a:p>
            <a:pPr>
              <a:spcAft>
                <a:spcPts val="600"/>
              </a:spcAft>
            </a:pPr>
            <a:endParaRPr lang="fr-FR" sz="1800" dirty="0">
              <a:ea typeface="Aptos" panose="020B0004020202020204" pitchFamily="34" charset="0"/>
              <a:cs typeface="Times New Roman" panose="02020603050405020304" pitchFamily="18" charset="0"/>
            </a:endParaRPr>
          </a:p>
        </p:txBody>
      </p:sp>
      <p:sp>
        <p:nvSpPr>
          <p:cNvPr id="6" name="object 8">
            <a:extLst>
              <a:ext uri="{FF2B5EF4-FFF2-40B4-BE49-F238E27FC236}">
                <a16:creationId xmlns:a16="http://schemas.microsoft.com/office/drawing/2014/main" id="{4388C16D-28EE-933B-0BEC-2F4640F20B6B}"/>
              </a:ext>
            </a:extLst>
          </p:cNvPr>
          <p:cNvSpPr txBox="1">
            <a:spLocks noGrp="1"/>
          </p:cNvSpPr>
          <p:nvPr>
            <p:ph type="ftr" sz="quarter" idx="5"/>
          </p:nvPr>
        </p:nvSpPr>
        <p:spPr>
          <a:xfrm>
            <a:off x="707374" y="6428920"/>
            <a:ext cx="687069" cy="159018"/>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z="1000" smtClean="0">
                <a:solidFill>
                  <a:srgbClr val="004A99"/>
                </a:solidFill>
              </a:rPr>
              <a:t>15/06/2026</a:t>
            </a:fld>
            <a:endParaRPr sz="1000" spc="-20" dirty="0">
              <a:solidFill>
                <a:srgbClr val="004A99"/>
              </a:solidFill>
            </a:endParaRPr>
          </a:p>
        </p:txBody>
      </p:sp>
      <p:sp>
        <p:nvSpPr>
          <p:cNvPr id="7" name="object 9">
            <a:extLst>
              <a:ext uri="{FF2B5EF4-FFF2-40B4-BE49-F238E27FC236}">
                <a16:creationId xmlns:a16="http://schemas.microsoft.com/office/drawing/2014/main" id="{F484DC20-3DDC-0366-9B3E-A8D4D4749870}"/>
              </a:ext>
            </a:extLst>
          </p:cNvPr>
          <p:cNvSpPr txBox="1">
            <a:spLocks noGrp="1"/>
          </p:cNvSpPr>
          <p:nvPr>
            <p:ph type="sldNum" sz="quarter" idx="7"/>
          </p:nvPr>
        </p:nvSpPr>
        <p:spPr>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13</a:t>
            </a:fld>
            <a:endParaRPr spc="-25" dirty="0"/>
          </a:p>
        </p:txBody>
      </p:sp>
      <p:sp>
        <p:nvSpPr>
          <p:cNvPr id="4" name="object 3">
            <a:extLst>
              <a:ext uri="{FF2B5EF4-FFF2-40B4-BE49-F238E27FC236}">
                <a16:creationId xmlns:a16="http://schemas.microsoft.com/office/drawing/2014/main" id="{02D48A02-3911-A539-9870-A3624EB2D217}"/>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E83BAAD9-B72D-5D24-FDFC-80584DB6B28C}"/>
              </a:ext>
            </a:extLst>
          </p:cNvPr>
          <p:cNvPicPr/>
          <p:nvPr/>
        </p:nvPicPr>
        <p:blipFill>
          <a:blip r:embed="rId2" cstate="print"/>
          <a:stretch>
            <a:fillRect/>
          </a:stretch>
        </p:blipFill>
        <p:spPr>
          <a:xfrm>
            <a:off x="3313176" y="6446519"/>
            <a:ext cx="2746248" cy="277368"/>
          </a:xfrm>
          <a:prstGeom prst="rect">
            <a:avLst/>
          </a:prstGeom>
        </p:spPr>
      </p:pic>
      <p:cxnSp>
        <p:nvCxnSpPr>
          <p:cNvPr id="10" name="Connecteur droit 9">
            <a:extLst>
              <a:ext uri="{FF2B5EF4-FFF2-40B4-BE49-F238E27FC236}">
                <a16:creationId xmlns:a16="http://schemas.microsoft.com/office/drawing/2014/main" id="{458C40FB-01B1-D244-86C1-27B815025225}"/>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pic>
        <p:nvPicPr>
          <p:cNvPr id="14" name="Espace réservé du contenu 13">
            <a:extLst>
              <a:ext uri="{FF2B5EF4-FFF2-40B4-BE49-F238E27FC236}">
                <a16:creationId xmlns:a16="http://schemas.microsoft.com/office/drawing/2014/main" id="{A25F302B-CFF9-0237-DA39-5A574FCAE469}"/>
              </a:ext>
            </a:extLst>
          </p:cNvPr>
          <p:cNvPicPr>
            <a:picLocks noGrp="1" noChangeAspect="1"/>
          </p:cNvPicPr>
          <p:nvPr>
            <p:ph sz="half" idx="3"/>
          </p:nvPr>
        </p:nvPicPr>
        <p:blipFill>
          <a:blip r:embed="rId3">
            <a:extLst>
              <a:ext uri="{28A0092B-C50C-407E-A947-70E740481C1C}">
                <a14:useLocalDpi xmlns:a14="http://schemas.microsoft.com/office/drawing/2010/main" val="0"/>
              </a:ext>
            </a:extLst>
          </a:blip>
          <a:stretch>
            <a:fillRect/>
          </a:stretch>
        </p:blipFill>
        <p:spPr>
          <a:xfrm>
            <a:off x="4933698" y="1752600"/>
            <a:ext cx="3527929" cy="4525963"/>
          </a:xfrm>
        </p:spPr>
      </p:pic>
    </p:spTree>
    <p:extLst>
      <p:ext uri="{BB962C8B-B14F-4D97-AF65-F5344CB8AC3E}">
        <p14:creationId xmlns:p14="http://schemas.microsoft.com/office/powerpoint/2010/main" val="2759231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9FAA3-BCCB-4ABB-3CEE-D9B454E9DC9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A031872-E137-253D-B7D5-488D9644D0DF}"/>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Des effets sur l’emploi probablement plus faibles aujourd’hui</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FD7A8458-DAC9-F7C2-E810-53975EC6045C}"/>
              </a:ext>
            </a:extLst>
          </p:cNvPr>
          <p:cNvSpPr>
            <a:spLocks noGrp="1"/>
          </p:cNvSpPr>
          <p:nvPr>
            <p:ph type="body" idx="1"/>
          </p:nvPr>
        </p:nvSpPr>
        <p:spPr>
          <a:xfrm>
            <a:off x="443060" y="1980211"/>
            <a:ext cx="8028305" cy="630942"/>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D3CF5C85-45AE-6009-6081-03B3CB9596FE}"/>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FDD437CD-F80A-617A-6758-FE97A6A76F06}"/>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1012D039-DB85-352B-8F46-C07051F594A8}"/>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E43C7B93-D20D-BB84-AFE0-827014ECC53B}"/>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14</a:t>
            </a:fld>
            <a:endParaRPr spc="-25" dirty="0"/>
          </a:p>
        </p:txBody>
      </p:sp>
      <p:cxnSp>
        <p:nvCxnSpPr>
          <p:cNvPr id="10" name="Connecteur droit 9">
            <a:extLst>
              <a:ext uri="{FF2B5EF4-FFF2-40B4-BE49-F238E27FC236}">
                <a16:creationId xmlns:a16="http://schemas.microsoft.com/office/drawing/2014/main" id="{B5A00599-50D0-287B-78DC-55055046B839}"/>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A2B320E4-9236-02F6-D5B6-8EB86458189B}"/>
              </a:ext>
            </a:extLst>
          </p:cNvPr>
          <p:cNvSpPr txBox="1"/>
          <p:nvPr/>
        </p:nvSpPr>
        <p:spPr>
          <a:xfrm>
            <a:off x="3313176" y="6033508"/>
            <a:ext cx="2157963" cy="307777"/>
          </a:xfrm>
          <a:prstGeom prst="rect">
            <a:avLst/>
          </a:prstGeom>
          <a:noFill/>
        </p:spPr>
        <p:txBody>
          <a:bodyPr wrap="none" rtlCol="0">
            <a:spAutoFit/>
          </a:bodyPr>
          <a:lstStyle/>
          <a:p>
            <a:r>
              <a:rPr lang="fr-FR" sz="1400" dirty="0"/>
              <a:t>Source : Calculs du CAE</a:t>
            </a:r>
          </a:p>
        </p:txBody>
      </p:sp>
      <p:sp>
        <p:nvSpPr>
          <p:cNvPr id="8" name="Espace réservé du texte 2">
            <a:extLst>
              <a:ext uri="{FF2B5EF4-FFF2-40B4-BE49-F238E27FC236}">
                <a16:creationId xmlns:a16="http://schemas.microsoft.com/office/drawing/2014/main" id="{38E55DB1-9048-6EA1-8523-FC3DC66318AD}"/>
              </a:ext>
            </a:extLst>
          </p:cNvPr>
          <p:cNvSpPr txBox="1">
            <a:spLocks/>
          </p:cNvSpPr>
          <p:nvPr/>
        </p:nvSpPr>
        <p:spPr>
          <a:xfrm>
            <a:off x="328632" y="2729596"/>
            <a:ext cx="8028305" cy="1398808"/>
          </a:xfrm>
          <a:prstGeom prst="rect">
            <a:avLst/>
          </a:prstGeom>
          <a:ln>
            <a:solidFill>
              <a:srgbClr val="004A99"/>
            </a:solidFill>
          </a:ln>
        </p:spPr>
        <p:txBody>
          <a:bodyPr wrap="square" lIns="144000" tIns="144000" rIns="144000" bIns="14400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Aft>
                <a:spcPts val="600"/>
              </a:spcAft>
            </a:pPr>
            <a:r>
              <a:rPr lang="fr-FR" sz="1800" b="1" dirty="0">
                <a:solidFill>
                  <a:srgbClr val="004A99"/>
                </a:solidFill>
                <a:latin typeface="+mn-lt"/>
                <a:ea typeface="Aptos" panose="020B0004020202020204" pitchFamily="34" charset="0"/>
                <a:cs typeface="Times New Roman" panose="02020603050405020304" pitchFamily="18" charset="0"/>
              </a:rPr>
              <a:t>Constat 3. </a:t>
            </a:r>
            <a:r>
              <a:rPr lang="fr-FR" sz="1800" dirty="0">
                <a:solidFill>
                  <a:srgbClr val="004A99"/>
                </a:solidFill>
                <a:latin typeface="+mn-lt"/>
                <a:ea typeface="Aptos" panose="020B0004020202020204" pitchFamily="34" charset="0"/>
                <a:cs typeface="Times New Roman" panose="02020603050405020304" pitchFamily="18" charset="0"/>
              </a:rPr>
              <a:t>Les élasticités emploi au coût du travail sont plus fortes pour les salaires proches du Smic, mais elles diminuent avec le taux de chômage et sont faibles si le coût relatif du salaire minimum est faible. Elles restent plus élevées sur des publics ciblés comme les jeunes et les individus sans qualification.</a:t>
            </a:r>
          </a:p>
        </p:txBody>
      </p:sp>
    </p:spTree>
    <p:extLst>
      <p:ext uri="{BB962C8B-B14F-4D97-AF65-F5344CB8AC3E}">
        <p14:creationId xmlns:p14="http://schemas.microsoft.com/office/powerpoint/2010/main" val="1605076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66E4D-FB73-2516-679F-ED45B165402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6138FB1-1505-6501-922E-73E300A21695}"/>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Des effets potentiellement désincitatifs des taux marginaux élevés</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38DCC67B-E417-CD46-C5D6-D7CABF5EBA55}"/>
              </a:ext>
            </a:extLst>
          </p:cNvPr>
          <p:cNvSpPr>
            <a:spLocks noGrp="1"/>
          </p:cNvSpPr>
          <p:nvPr>
            <p:ph type="body" idx="1"/>
          </p:nvPr>
        </p:nvSpPr>
        <p:spPr>
          <a:xfrm>
            <a:off x="467999" y="1980211"/>
            <a:ext cx="8028305" cy="630942"/>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D3E17DA4-5806-80E8-7D3E-08E441AFA9C5}"/>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CDC0964F-9499-270D-BA8B-E74887BE04D7}"/>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084D2438-C6D3-C27A-8D66-58137EF0CCF7}"/>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E849FA5E-8C03-AD44-E61E-E64CBB6ACFCD}"/>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15</a:t>
            </a:fld>
            <a:endParaRPr spc="-25" dirty="0"/>
          </a:p>
        </p:txBody>
      </p:sp>
      <p:cxnSp>
        <p:nvCxnSpPr>
          <p:cNvPr id="10" name="Connecteur droit 9">
            <a:extLst>
              <a:ext uri="{FF2B5EF4-FFF2-40B4-BE49-F238E27FC236}">
                <a16:creationId xmlns:a16="http://schemas.microsoft.com/office/drawing/2014/main" id="{C9A0F5A8-0AB2-C1DC-6DA8-B1494CBB9F1A}"/>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DDB84E4E-CA93-E6D2-D3F2-02EB0717D443}"/>
              </a:ext>
            </a:extLst>
          </p:cNvPr>
          <p:cNvSpPr txBox="1">
            <a:spLocks/>
          </p:cNvSpPr>
          <p:nvPr/>
        </p:nvSpPr>
        <p:spPr>
          <a:xfrm>
            <a:off x="467999" y="1980211"/>
            <a:ext cx="8028305" cy="3354765"/>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2</a:t>
            </a:r>
            <a:r>
              <a:rPr lang="fr-FR" sz="1800" b="1" baseline="30000" dirty="0">
                <a:latin typeface="+mn-lt"/>
                <a:ea typeface="Aptos" panose="020B0004020202020204" pitchFamily="34" charset="0"/>
                <a:cs typeface="Times New Roman" panose="02020603050405020304" pitchFamily="18" charset="0"/>
                <a:sym typeface="Wingdings" panose="05000000000000000000" pitchFamily="2" charset="2"/>
              </a:rPr>
              <a:t>nd</a:t>
            </a: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 élément d’appréciation</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de l’efficacité des politiques de soutien à l’emploi : le coût salarial nécessaire pour augmenter le revenu net disponible des salariés (</a:t>
            </a: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CS</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Nécessite d’évaluer cette fois la sensibilité (« </a:t>
            </a:r>
            <a:r>
              <a:rPr lang="fr-FR" sz="1800" i="1" dirty="0">
                <a:latin typeface="+mn-lt"/>
                <a:ea typeface="Aptos" panose="020B0004020202020204" pitchFamily="34" charset="0"/>
                <a:cs typeface="Times New Roman" panose="02020603050405020304" pitchFamily="18" charset="0"/>
                <a:sym typeface="Wingdings" panose="05000000000000000000" pitchFamily="2" charset="2"/>
              </a:rPr>
              <a:t>élasticité</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 de l’activité des salariés aux taux marginaux implicites auxquels ils sont soumis.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Beaucoup de travaux sur les effets des taux marginaux du système socio-fiscal, mais peu de travaux concentrés sur les effets de pente des cotisations sociales.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Meta-analyse de </a:t>
            </a: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Chetty (2012) </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donne une élasticité de l’offre de travail à la marge intensive entre 0,28 et 0,54.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Travaux sur la marge extensive (EITC, prime d’activité) : fortes élasticités sur la marge extensive, mais aussi effet négatif sur la marge intensive pour les tranches de salaires touchées par la dégressivité des dispositifs. </a:t>
            </a:r>
          </a:p>
        </p:txBody>
      </p:sp>
    </p:spTree>
    <p:extLst>
      <p:ext uri="{BB962C8B-B14F-4D97-AF65-F5344CB8AC3E}">
        <p14:creationId xmlns:p14="http://schemas.microsoft.com/office/powerpoint/2010/main" val="3403980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3EEDE-84A9-F690-3FDE-52F40B866E0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A2F2378-1631-B757-102A-25769AFF2A8C}"/>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Afficher à la fois le coût et les effets potentiellement désincitatifs</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AACE6E65-E287-0FFA-CF34-80FD54D590EE}"/>
              </a:ext>
            </a:extLst>
          </p:cNvPr>
          <p:cNvSpPr>
            <a:spLocks noGrp="1"/>
          </p:cNvSpPr>
          <p:nvPr>
            <p:ph type="body" idx="1"/>
          </p:nvPr>
        </p:nvSpPr>
        <p:spPr>
          <a:xfrm>
            <a:off x="467999" y="1980211"/>
            <a:ext cx="8028305" cy="2476026"/>
          </a:xfrm>
          <a:ln>
            <a:solidFill>
              <a:srgbClr val="004A99"/>
            </a:solidFill>
          </a:ln>
        </p:spPr>
        <p:txBody>
          <a:bodyPr lIns="144000" tIns="144000" rIns="144000" bIns="144000"/>
          <a:lstStyle/>
          <a:p>
            <a:pPr>
              <a:spcAft>
                <a:spcPts val="600"/>
              </a:spcAft>
            </a:pPr>
            <a:r>
              <a:rPr lang="fr-FR" sz="1800" b="1" dirty="0">
                <a:solidFill>
                  <a:srgbClr val="004A99"/>
                </a:solidFill>
                <a:latin typeface="+mn-lt"/>
                <a:ea typeface="Aptos" panose="020B0004020202020204" pitchFamily="34" charset="0"/>
                <a:cs typeface="Times New Roman" panose="02020603050405020304" pitchFamily="18" charset="0"/>
              </a:rPr>
              <a:t>Recommandation 1. </a:t>
            </a:r>
            <a:r>
              <a:rPr lang="fr-FR" sz="1800" dirty="0">
                <a:solidFill>
                  <a:srgbClr val="004A99"/>
                </a:solidFill>
                <a:latin typeface="+mn-lt"/>
                <a:cs typeface="Times New Roman" panose="02020603050405020304" pitchFamily="18" charset="0"/>
              </a:rPr>
              <a:t>Procéder à un état des lieux approfondi du système actuel pour plusieurs cas-types de ménages (un seul revenu, deux revenus, différentes compositions familiales) sur les deux dimensions pertinentes de ces politiques :</a:t>
            </a:r>
            <a:endParaRPr lang="fr-FR" sz="1800" dirty="0">
              <a:solidFill>
                <a:srgbClr val="004A99"/>
              </a:solidFill>
              <a:latin typeface="+mn-lt"/>
              <a:ea typeface="Aptos" panose="020B0004020202020204" pitchFamily="34" charset="0"/>
              <a:cs typeface="Times New Roman" panose="02020603050405020304" pitchFamily="18" charset="0"/>
            </a:endParaRPr>
          </a:p>
          <a:p>
            <a:pPr>
              <a:spcAft>
                <a:spcPts val="600"/>
              </a:spcAft>
            </a:pPr>
            <a:r>
              <a:rPr lang="fr-FR" sz="1800" dirty="0">
                <a:solidFill>
                  <a:srgbClr val="004A99"/>
                </a:solidFill>
                <a:latin typeface="+mn-lt"/>
                <a:ea typeface="Aptos" panose="020B0004020202020204" pitchFamily="34" charset="0"/>
                <a:cs typeface="Times New Roman" panose="02020603050405020304" pitchFamily="18" charset="0"/>
              </a:rPr>
              <a:t>- Le coût budgétaire par emploi créé </a:t>
            </a:r>
            <a:r>
              <a:rPr lang="fr-FR" sz="1800" i="1" dirty="0">
                <a:solidFill>
                  <a:srgbClr val="004A99"/>
                </a:solidFill>
                <a:latin typeface="+mn-lt"/>
                <a:ea typeface="Aptos" panose="020B0004020202020204" pitchFamily="34" charset="0"/>
                <a:cs typeface="Times New Roman" panose="02020603050405020304" pitchFamily="18" charset="0"/>
              </a:rPr>
              <a:t>CB</a:t>
            </a:r>
            <a:r>
              <a:rPr lang="fr-FR" sz="1800" dirty="0">
                <a:solidFill>
                  <a:srgbClr val="004A99"/>
                </a:solidFill>
                <a:latin typeface="+mn-lt"/>
                <a:ea typeface="Aptos" panose="020B0004020202020204" pitchFamily="34" charset="0"/>
                <a:cs typeface="Times New Roman" panose="02020603050405020304" pitchFamily="18" charset="0"/>
              </a:rPr>
              <a:t>, hors et avec effets d’équilibre (un emploi créé diminuant les prestations et augmentant les recettes fiscales)</a:t>
            </a:r>
          </a:p>
          <a:p>
            <a:pPr>
              <a:spcAft>
                <a:spcPts val="600"/>
              </a:spcAft>
            </a:pPr>
            <a:r>
              <a:rPr lang="fr-FR" sz="1800" dirty="0">
                <a:solidFill>
                  <a:srgbClr val="004A99"/>
                </a:solidFill>
                <a:latin typeface="+mn-lt"/>
                <a:ea typeface="Aptos" panose="020B0004020202020204" pitchFamily="34" charset="0"/>
                <a:cs typeface="Times New Roman" panose="02020603050405020304" pitchFamily="18" charset="0"/>
              </a:rPr>
              <a:t>- Le coût salarial supplémentaire </a:t>
            </a:r>
            <a:r>
              <a:rPr lang="fr-FR" sz="1800" i="1" dirty="0">
                <a:solidFill>
                  <a:srgbClr val="004A99"/>
                </a:solidFill>
                <a:latin typeface="+mn-lt"/>
                <a:ea typeface="Aptos" panose="020B0004020202020204" pitchFamily="34" charset="0"/>
                <a:cs typeface="Times New Roman" panose="02020603050405020304" pitchFamily="18" charset="0"/>
              </a:rPr>
              <a:t>CS</a:t>
            </a:r>
            <a:r>
              <a:rPr lang="fr-FR" sz="1800" dirty="0">
                <a:solidFill>
                  <a:srgbClr val="004A99"/>
                </a:solidFill>
                <a:latin typeface="+mn-lt"/>
                <a:ea typeface="Aptos" panose="020B0004020202020204" pitchFamily="34" charset="0"/>
                <a:cs typeface="Times New Roman" panose="02020603050405020304" pitchFamily="18" charset="0"/>
              </a:rPr>
              <a:t> d’augmenter d’un montant fixe (100 euros) le salaire disponible net après fiscalité et transferts. </a:t>
            </a:r>
          </a:p>
        </p:txBody>
      </p:sp>
      <p:sp>
        <p:nvSpPr>
          <p:cNvPr id="4" name="object 3">
            <a:extLst>
              <a:ext uri="{FF2B5EF4-FFF2-40B4-BE49-F238E27FC236}">
                <a16:creationId xmlns:a16="http://schemas.microsoft.com/office/drawing/2014/main" id="{06A9D651-F45C-947B-6DBE-B7F36F6DAC0D}"/>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D3DA787E-9AC7-4C0D-07A2-91BA7C69EAC8}"/>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02877911-7595-FCE3-F0AA-C5422271FADC}"/>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96466603-081E-DC30-1799-A95F63352C48}"/>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16</a:t>
            </a:fld>
            <a:endParaRPr spc="-25" dirty="0"/>
          </a:p>
        </p:txBody>
      </p:sp>
      <p:cxnSp>
        <p:nvCxnSpPr>
          <p:cNvPr id="10" name="Connecteur droit 9">
            <a:extLst>
              <a:ext uri="{FF2B5EF4-FFF2-40B4-BE49-F238E27FC236}">
                <a16:creationId xmlns:a16="http://schemas.microsoft.com/office/drawing/2014/main" id="{5382C030-A6CA-E5CB-370D-185392280E5D}"/>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1292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31EBB-17AF-6FBA-9B4E-E5C03D7E007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ECF2D71-B82C-0740-0E49-31B00EA94869}"/>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Difficultés concentrées sur les jeunes, seniors et certains territoires</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943BADA8-5520-D45B-F8B7-2407B1AD08C2}"/>
              </a:ext>
            </a:extLst>
          </p:cNvPr>
          <p:cNvSpPr>
            <a:spLocks noGrp="1"/>
          </p:cNvSpPr>
          <p:nvPr>
            <p:ph type="body" idx="1"/>
          </p:nvPr>
        </p:nvSpPr>
        <p:spPr>
          <a:xfrm>
            <a:off x="467999" y="1980211"/>
            <a:ext cx="8028305" cy="630942"/>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BB8F3E23-BB57-BB8D-0629-D5C454E62B43}"/>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2C0C126F-7F7B-2EBC-BDDB-B4E4041173B6}"/>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B9783569-6362-6B48-0207-009ADB9EE278}"/>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3E3500CC-F381-187D-A824-44F7521F1385}"/>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17</a:t>
            </a:fld>
            <a:endParaRPr spc="-25" dirty="0"/>
          </a:p>
        </p:txBody>
      </p:sp>
      <p:cxnSp>
        <p:nvCxnSpPr>
          <p:cNvPr id="10" name="Connecteur droit 9">
            <a:extLst>
              <a:ext uri="{FF2B5EF4-FFF2-40B4-BE49-F238E27FC236}">
                <a16:creationId xmlns:a16="http://schemas.microsoft.com/office/drawing/2014/main" id="{B23CE2AD-C9D6-13F0-B2C6-09584F46E89B}"/>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96439A18-295E-0E59-EF31-E1EEE3AA1483}"/>
              </a:ext>
            </a:extLst>
          </p:cNvPr>
          <p:cNvSpPr txBox="1">
            <a:spLocks/>
          </p:cNvSpPr>
          <p:nvPr/>
        </p:nvSpPr>
        <p:spPr>
          <a:xfrm>
            <a:off x="467999" y="1980211"/>
            <a:ext cx="8028305" cy="1184940"/>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Années 1990 : </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allègements généraux répondaient à un chômage diffus dans l’ensemble de la population active. </a:t>
            </a:r>
          </a:p>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Aujourd’hui : </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les faibles taux d’emploi se concentrent sur les -28 ans, +60 ans, et certains territoires. </a:t>
            </a:r>
          </a:p>
        </p:txBody>
      </p:sp>
    </p:spTree>
    <p:extLst>
      <p:ext uri="{BB962C8B-B14F-4D97-AF65-F5344CB8AC3E}">
        <p14:creationId xmlns:p14="http://schemas.microsoft.com/office/powerpoint/2010/main" val="4065231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25362-B8E6-5006-CC6E-50185CEF509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7556585-1D1D-CC06-CA9F-8BDB88FC7399}"/>
              </a:ext>
            </a:extLst>
          </p:cNvPr>
          <p:cNvSpPr>
            <a:spLocks noGrp="1"/>
          </p:cNvSpPr>
          <p:nvPr>
            <p:ph type="title"/>
          </p:nvPr>
        </p:nvSpPr>
        <p:spPr>
          <a:xfrm>
            <a:off x="228601" y="348995"/>
            <a:ext cx="8915400" cy="1677382"/>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000" dirty="0">
                <a:solidFill>
                  <a:srgbClr val="004A99"/>
                </a:solidFill>
              </a:rPr>
              <a:t>Difficultés concentrées sur les jeunes, l’emploi des seniors et certains territoires</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B52F22F5-8DCB-0235-78F7-75D487F24F26}"/>
              </a:ext>
            </a:extLst>
          </p:cNvPr>
          <p:cNvSpPr>
            <a:spLocks noGrp="1"/>
          </p:cNvSpPr>
          <p:nvPr>
            <p:ph type="body" idx="1"/>
          </p:nvPr>
        </p:nvSpPr>
        <p:spPr>
          <a:xfrm>
            <a:off x="467999" y="1980211"/>
            <a:ext cx="8028305" cy="630942"/>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DD111D65-7D06-AFBC-2C9D-18A214361FEC}"/>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288C69BE-DECC-8599-6429-21C5E51E37A3}"/>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C19416E6-F9E9-88F6-1562-77876CD6F7FB}"/>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99C71CA2-1478-0E0B-824F-2159B374EEAA}"/>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18</a:t>
            </a:fld>
            <a:endParaRPr spc="-25" dirty="0"/>
          </a:p>
        </p:txBody>
      </p:sp>
      <p:cxnSp>
        <p:nvCxnSpPr>
          <p:cNvPr id="10" name="Connecteur droit 9">
            <a:extLst>
              <a:ext uri="{FF2B5EF4-FFF2-40B4-BE49-F238E27FC236}">
                <a16:creationId xmlns:a16="http://schemas.microsoft.com/office/drawing/2014/main" id="{29E4A784-60F8-19C7-FA53-2534CA0589D4}"/>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11" name="Espace réservé du texte 2">
            <a:extLst>
              <a:ext uri="{FF2B5EF4-FFF2-40B4-BE49-F238E27FC236}">
                <a16:creationId xmlns:a16="http://schemas.microsoft.com/office/drawing/2014/main" id="{F6A95FD3-2784-B496-26FF-638B3E69945E}"/>
              </a:ext>
            </a:extLst>
          </p:cNvPr>
          <p:cNvSpPr txBox="1">
            <a:spLocks/>
          </p:cNvSpPr>
          <p:nvPr/>
        </p:nvSpPr>
        <p:spPr>
          <a:xfrm>
            <a:off x="3878136" y="1980211"/>
            <a:ext cx="4685423" cy="276999"/>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Aft>
                <a:spcPts val="600"/>
              </a:spcAft>
            </a:pPr>
            <a:r>
              <a:rPr lang="fr-FR" sz="1800" b="1"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rPr>
              <a:t>Graphique 3 : Taux d’emploi par âge et par pays</a:t>
            </a:r>
            <a:endParaRPr lang="fr-FR" sz="1800" dirty="0">
              <a:solidFill>
                <a:srgbClr val="004A99"/>
              </a:solidFill>
              <a:ea typeface="Aptos" panose="020B0004020202020204" pitchFamily="34" charset="0"/>
              <a:cs typeface="Times New Roman" panose="02020603050405020304" pitchFamily="18" charset="0"/>
            </a:endParaRPr>
          </a:p>
        </p:txBody>
      </p:sp>
      <p:sp>
        <p:nvSpPr>
          <p:cNvPr id="12" name="Espace réservé du texte 2">
            <a:extLst>
              <a:ext uri="{FF2B5EF4-FFF2-40B4-BE49-F238E27FC236}">
                <a16:creationId xmlns:a16="http://schemas.microsoft.com/office/drawing/2014/main" id="{6C07CB14-9B2E-9A09-F9F7-7904D17840C9}"/>
              </a:ext>
            </a:extLst>
          </p:cNvPr>
          <p:cNvSpPr txBox="1">
            <a:spLocks/>
          </p:cNvSpPr>
          <p:nvPr/>
        </p:nvSpPr>
        <p:spPr>
          <a:xfrm>
            <a:off x="400744" y="1905000"/>
            <a:ext cx="3038029" cy="4168797"/>
          </a:xfrm>
          <a:prstGeom prst="rect">
            <a:avLst/>
          </a:prstGeom>
          <a:ln>
            <a:solidFill>
              <a:srgbClr val="004A99"/>
            </a:solidFill>
          </a:ln>
        </p:spPr>
        <p:txBody>
          <a:bodyPr wrap="square" lIns="144000" tIns="144000" rIns="144000" bIns="14400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Aft>
                <a:spcPts val="600"/>
              </a:spcAft>
            </a:pPr>
            <a:r>
              <a:rPr lang="fr-FR" sz="1800" b="1" dirty="0">
                <a:solidFill>
                  <a:srgbClr val="004A99"/>
                </a:solidFill>
                <a:latin typeface="+mn-lt"/>
                <a:ea typeface="Aptos" panose="020B0004020202020204" pitchFamily="34" charset="0"/>
                <a:cs typeface="Times New Roman" panose="02020603050405020304" pitchFamily="18" charset="0"/>
              </a:rPr>
              <a:t>Constat 4. </a:t>
            </a:r>
            <a:r>
              <a:rPr lang="fr-FR" sz="1800" dirty="0">
                <a:solidFill>
                  <a:srgbClr val="004A99"/>
                </a:solidFill>
                <a:latin typeface="+mn-lt"/>
                <a:ea typeface="Aptos" panose="020B0004020202020204" pitchFamily="34" charset="0"/>
                <a:cs typeface="Times New Roman" panose="02020603050405020304" pitchFamily="18" charset="0"/>
              </a:rPr>
              <a:t>Le différentiel de taux d’emploi de la France par rapport à des pays européens comme l’Allemagne et le Royaume-Uni s’explique entièrement par le différentiel d’emploi des moins de 28 ans et des plus de 60 ans. Les personnes avec une faible qualification sont aussi particulièrement et durablement éloignées du marché du travail.</a:t>
            </a:r>
          </a:p>
        </p:txBody>
      </p:sp>
      <p:sp>
        <p:nvSpPr>
          <p:cNvPr id="13" name="ZoneTexte 12">
            <a:extLst>
              <a:ext uri="{FF2B5EF4-FFF2-40B4-BE49-F238E27FC236}">
                <a16:creationId xmlns:a16="http://schemas.microsoft.com/office/drawing/2014/main" id="{72003027-749C-10F8-819A-4AE7FB76EDF0}"/>
              </a:ext>
            </a:extLst>
          </p:cNvPr>
          <p:cNvSpPr txBox="1"/>
          <p:nvPr/>
        </p:nvSpPr>
        <p:spPr>
          <a:xfrm>
            <a:off x="4272767" y="5715000"/>
            <a:ext cx="3879588" cy="307777"/>
          </a:xfrm>
          <a:prstGeom prst="rect">
            <a:avLst/>
          </a:prstGeom>
          <a:noFill/>
        </p:spPr>
        <p:txBody>
          <a:bodyPr wrap="none" rtlCol="0">
            <a:spAutoFit/>
          </a:bodyPr>
          <a:lstStyle/>
          <a:p>
            <a:r>
              <a:rPr lang="fr-FR" sz="1400" dirty="0"/>
              <a:t>Source : </a:t>
            </a:r>
            <a:r>
              <a:rPr lang="fr-FR" sz="1400" dirty="0" err="1"/>
              <a:t>Bozio</a:t>
            </a:r>
            <a:r>
              <a:rPr lang="fr-FR" sz="1400" dirty="0"/>
              <a:t> et al. (2025), Focus CAE n°110</a:t>
            </a:r>
          </a:p>
        </p:txBody>
      </p:sp>
      <p:pic>
        <p:nvPicPr>
          <p:cNvPr id="14" name="Image 13">
            <a:extLst>
              <a:ext uri="{FF2B5EF4-FFF2-40B4-BE49-F238E27FC236}">
                <a16:creationId xmlns:a16="http://schemas.microsoft.com/office/drawing/2014/main" id="{B1D50874-F98D-1495-A6D6-74788FACF94A}"/>
              </a:ext>
            </a:extLst>
          </p:cNvPr>
          <p:cNvPicPr>
            <a:picLocks noChangeAspect="1"/>
          </p:cNvPicPr>
          <p:nvPr/>
        </p:nvPicPr>
        <p:blipFill>
          <a:blip r:embed="rId3"/>
          <a:stretch>
            <a:fillRect/>
          </a:stretch>
        </p:blipFill>
        <p:spPr>
          <a:xfrm>
            <a:off x="3606252" y="2409421"/>
            <a:ext cx="5232947" cy="3141839"/>
          </a:xfrm>
          <a:prstGeom prst="rect">
            <a:avLst/>
          </a:prstGeom>
        </p:spPr>
      </p:pic>
    </p:spTree>
    <p:extLst>
      <p:ext uri="{BB962C8B-B14F-4D97-AF65-F5344CB8AC3E}">
        <p14:creationId xmlns:p14="http://schemas.microsoft.com/office/powerpoint/2010/main" val="3674956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2F0B2-AAC1-0891-065C-EB59C184FED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37F1142-0A07-B3DF-0DDD-B903687B0FCC}"/>
              </a:ext>
            </a:extLst>
          </p:cNvPr>
          <p:cNvSpPr>
            <a:spLocks noGrp="1"/>
          </p:cNvSpPr>
          <p:nvPr>
            <p:ph type="title"/>
          </p:nvPr>
        </p:nvSpPr>
        <p:spPr>
          <a:xfrm>
            <a:off x="228600" y="348995"/>
            <a:ext cx="8762999"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D</a:t>
            </a:r>
            <a:r>
              <a:rPr lang="fr-FR" sz="2000" dirty="0">
                <a:solidFill>
                  <a:srgbClr val="004A99"/>
                </a:solidFill>
              </a:rPr>
              <a:t>ifficultés concentrées sur les jeunes, l’emploi des seniors et certains territoires</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47637C60-76F4-90C0-D7B9-04EB5AA2FDFB}"/>
              </a:ext>
            </a:extLst>
          </p:cNvPr>
          <p:cNvSpPr>
            <a:spLocks noGrp="1"/>
          </p:cNvSpPr>
          <p:nvPr>
            <p:ph type="body" idx="1"/>
          </p:nvPr>
        </p:nvSpPr>
        <p:spPr>
          <a:xfrm>
            <a:off x="467999" y="1980211"/>
            <a:ext cx="8028305" cy="630942"/>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BA7ABE6D-E125-54AB-4A2A-C2C2B1457E4C}"/>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E2781DC0-7775-FB1D-2307-DF6E2793AC06}"/>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E855EFED-F62A-3D19-23EE-B88263B29D6A}"/>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8050B67A-37B4-6CEE-ECF2-608E0F67D494}"/>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19</a:t>
            </a:fld>
            <a:endParaRPr spc="-25" dirty="0"/>
          </a:p>
        </p:txBody>
      </p:sp>
      <p:cxnSp>
        <p:nvCxnSpPr>
          <p:cNvPr id="10" name="Connecteur droit 9">
            <a:extLst>
              <a:ext uri="{FF2B5EF4-FFF2-40B4-BE49-F238E27FC236}">
                <a16:creationId xmlns:a16="http://schemas.microsoft.com/office/drawing/2014/main" id="{84F3A20C-F629-8641-24E3-67ABE325DE5A}"/>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8BA5EEAC-AA6C-C475-4A1D-813ACCEC396C}"/>
              </a:ext>
            </a:extLst>
          </p:cNvPr>
          <p:cNvSpPr txBox="1">
            <a:spLocks/>
          </p:cNvSpPr>
          <p:nvPr/>
        </p:nvSpPr>
        <p:spPr>
          <a:xfrm>
            <a:off x="467999" y="1980211"/>
            <a:ext cx="8447401" cy="2446824"/>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Aft>
                <a:spcPts val="600"/>
              </a:spcAft>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Pour résumer, trois grandes conclusions :</a:t>
            </a:r>
          </a:p>
          <a:p>
            <a:pPr marL="342900" indent="-342900">
              <a:spcAft>
                <a:spcPts val="600"/>
              </a:spcAft>
              <a:buAutoNum type="arabicPeriod"/>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La sensibilité emploi des réductions de cotisations sociales est probablement nettement plus faible aujourd’hui que dans les années 1990. </a:t>
            </a:r>
          </a:p>
          <a:p>
            <a:pPr marL="342900" indent="-342900">
              <a:spcAft>
                <a:spcPts val="600"/>
              </a:spcAft>
              <a:buAutoNum type="arabicPeriod"/>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La sensibilité de l’offre de travail et des revenus d’activité aux taux marginaux implicites est significative, et les taux marginaux élevés entre 1 et 1,6 Smic sont donc problématiques.  </a:t>
            </a:r>
          </a:p>
          <a:p>
            <a:pPr marL="342900" indent="-342900">
              <a:spcAft>
                <a:spcPts val="600"/>
              </a:spcAft>
              <a:buAutoNum type="arabicPeriod"/>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Le déficit de taux d’emploi de la France tient essentiellement au déficit d’intégration des jeunes et à un faible taux d’emploi des seniors. </a:t>
            </a:r>
          </a:p>
        </p:txBody>
      </p:sp>
    </p:spTree>
    <p:extLst>
      <p:ext uri="{BB962C8B-B14F-4D97-AF65-F5344CB8AC3E}">
        <p14:creationId xmlns:p14="http://schemas.microsoft.com/office/powerpoint/2010/main" val="3402407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8E6F11-4479-5932-E878-88D68C229E81}"/>
              </a:ext>
            </a:extLst>
          </p:cNvPr>
          <p:cNvSpPr>
            <a:spLocks noGrp="1"/>
          </p:cNvSpPr>
          <p:nvPr>
            <p:ph type="title"/>
          </p:nvPr>
        </p:nvSpPr>
        <p:spPr>
          <a:xfrm>
            <a:off x="467999" y="348995"/>
            <a:ext cx="7544761" cy="1200329"/>
          </a:xfrm>
        </p:spPr>
        <p:txBody>
          <a:bodyPr/>
          <a:lstStyle/>
          <a:p>
            <a:r>
              <a:rPr lang="fr-FR" sz="2800" dirty="0">
                <a:solidFill>
                  <a:srgbClr val="004A99"/>
                </a:solidFill>
              </a:rPr>
              <a:t>Introduction</a:t>
            </a:r>
            <a:br>
              <a:rPr lang="fr-FR" sz="2800" dirty="0">
                <a:solidFill>
                  <a:srgbClr val="004A99"/>
                </a:solidFill>
              </a:rPr>
            </a:br>
            <a:r>
              <a:rPr lang="fr-FR" sz="2200" dirty="0">
                <a:solidFill>
                  <a:srgbClr val="004A99"/>
                </a:solidFill>
              </a:rPr>
              <a:t>Motivation </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8985B7CF-62A9-A588-DE6D-516D7806E840}"/>
              </a:ext>
            </a:extLst>
          </p:cNvPr>
          <p:cNvSpPr>
            <a:spLocks noGrp="1"/>
          </p:cNvSpPr>
          <p:nvPr>
            <p:ph type="body" idx="1"/>
          </p:nvPr>
        </p:nvSpPr>
        <p:spPr>
          <a:xfrm>
            <a:off x="467999" y="1391722"/>
            <a:ext cx="8028305" cy="4062651"/>
          </a:xfrm>
        </p:spPr>
        <p:txBody>
          <a:bodyPr/>
          <a:lstStyle/>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rPr>
              <a:t>Contexte de finances publiques contraintes, chômage encore élevé et taux d’emploi plus faible que dans la plupart des autres économies avancées. </a:t>
            </a:r>
          </a:p>
          <a:p>
            <a:pPr marL="342900" indent="-342900">
              <a:spcAft>
                <a:spcPts val="600"/>
              </a:spcAft>
              <a:buFont typeface="Wingdings" panose="05000000000000000000" pitchFamily="2" charset="2"/>
              <a:buChar char="à"/>
            </a:pPr>
            <a:r>
              <a:rPr lang="fr-FR" sz="1800" dirty="0">
                <a:latin typeface="+mn-lt"/>
                <a:ea typeface="Aptos" panose="020B0004020202020204" pitchFamily="34" charset="0"/>
                <a:cs typeface="Times New Roman" panose="02020603050405020304" pitchFamily="18" charset="0"/>
              </a:rPr>
              <a:t>Question centrale de la conciliation entre, d’une part, une </a:t>
            </a:r>
            <a:r>
              <a:rPr lang="fr-FR" sz="1800" b="1" dirty="0">
                <a:latin typeface="+mn-lt"/>
                <a:ea typeface="Aptos" panose="020B0004020202020204" pitchFamily="34" charset="0"/>
                <a:cs typeface="Times New Roman" panose="02020603050405020304" pitchFamily="18" charset="0"/>
              </a:rPr>
              <a:t>politique favorable à l’emploi </a:t>
            </a:r>
            <a:r>
              <a:rPr lang="fr-FR" sz="1800" dirty="0">
                <a:latin typeface="+mn-lt"/>
                <a:ea typeface="Aptos" panose="020B0004020202020204" pitchFamily="34" charset="0"/>
                <a:cs typeface="Times New Roman" panose="02020603050405020304" pitchFamily="18" charset="0"/>
              </a:rPr>
              <a:t>et, d’autre part,</a:t>
            </a:r>
            <a:r>
              <a:rPr lang="fr-FR" sz="1800" b="1" dirty="0">
                <a:latin typeface="+mn-lt"/>
                <a:ea typeface="Aptos" panose="020B0004020202020204" pitchFamily="34" charset="0"/>
                <a:cs typeface="Times New Roman" panose="02020603050405020304" pitchFamily="18" charset="0"/>
              </a:rPr>
              <a:t> une politique favorisant les salaires</a:t>
            </a:r>
            <a:r>
              <a:rPr lang="fr-FR" sz="1800" dirty="0">
                <a:latin typeface="+mn-lt"/>
                <a:ea typeface="Aptos" panose="020B0004020202020204" pitchFamily="34" charset="0"/>
                <a:cs typeface="Times New Roman" panose="02020603050405020304" pitchFamily="18" charset="0"/>
              </a:rPr>
              <a:t>, dans un contexte de </a:t>
            </a:r>
            <a:r>
              <a:rPr lang="fr-FR" sz="1800" b="1" dirty="0">
                <a:latin typeface="+mn-lt"/>
                <a:ea typeface="Aptos" panose="020B0004020202020204" pitchFamily="34" charset="0"/>
                <a:cs typeface="Times New Roman" panose="02020603050405020304" pitchFamily="18" charset="0"/>
              </a:rPr>
              <a:t>réduction du déficit</a:t>
            </a:r>
            <a:r>
              <a:rPr lang="fr-FR" sz="1800" dirty="0">
                <a:latin typeface="+mn-lt"/>
                <a:ea typeface="Aptos" panose="020B0004020202020204" pitchFamily="34" charset="0"/>
                <a:cs typeface="Times New Roman" panose="02020603050405020304" pitchFamily="18" charset="0"/>
              </a:rPr>
              <a:t>.</a:t>
            </a:r>
          </a:p>
          <a:p>
            <a:pPr>
              <a:spcAft>
                <a:spcPts val="600"/>
              </a:spcAft>
            </a:pPr>
            <a:endParaRPr lang="fr-FR" sz="1800" dirty="0">
              <a:solidFill>
                <a:srgbClr val="004A99"/>
              </a:solidFill>
              <a:latin typeface="+mn-lt"/>
              <a:ea typeface="Aptos" panose="020B0004020202020204" pitchFamily="34" charset="0"/>
              <a:cs typeface="Times New Roman" panose="02020603050405020304" pitchFamily="18" charset="0"/>
            </a:endParaRPr>
          </a:p>
          <a:p>
            <a:pPr>
              <a:spcAft>
                <a:spcPts val="600"/>
              </a:spcAft>
            </a:pPr>
            <a:r>
              <a:rPr lang="fr-FR" sz="1800" b="1" dirty="0">
                <a:solidFill>
                  <a:srgbClr val="004A99"/>
                </a:solidFill>
                <a:latin typeface="+mn-lt"/>
                <a:ea typeface="Aptos" panose="020B0004020202020204" pitchFamily="34" charset="0"/>
                <a:cs typeface="Times New Roman" panose="02020603050405020304" pitchFamily="18" charset="0"/>
              </a:rPr>
              <a:t>Cette Note : </a:t>
            </a:r>
            <a:r>
              <a:rPr lang="fr-FR" sz="1800" dirty="0">
                <a:solidFill>
                  <a:srgbClr val="004A99"/>
                </a:solidFill>
                <a:latin typeface="+mn-lt"/>
                <a:ea typeface="Aptos" panose="020B0004020202020204" pitchFamily="34" charset="0"/>
                <a:cs typeface="Times New Roman" panose="02020603050405020304" pitchFamily="18" charset="0"/>
              </a:rPr>
              <a:t> </a:t>
            </a:r>
          </a:p>
          <a:p>
            <a:pPr marL="457200" indent="-457200">
              <a:spcAft>
                <a:spcPts val="600"/>
              </a:spcAft>
              <a:buAutoNum type="arabicPeriod"/>
            </a:pPr>
            <a:r>
              <a:rPr lang="fr-FR" sz="1800" dirty="0">
                <a:latin typeface="+mn-lt"/>
                <a:ea typeface="Aptos" panose="020B0004020202020204" pitchFamily="34" charset="0"/>
                <a:cs typeface="Times New Roman" panose="02020603050405020304" pitchFamily="18" charset="0"/>
              </a:rPr>
              <a:t>Revisite et étend les constats et conclusions du rapport </a:t>
            </a:r>
            <a:r>
              <a:rPr lang="fr-FR" sz="1800" dirty="0" err="1">
                <a:latin typeface="+mn-lt"/>
                <a:ea typeface="Aptos" panose="020B0004020202020204" pitchFamily="34" charset="0"/>
                <a:cs typeface="Times New Roman" panose="02020603050405020304" pitchFamily="18" charset="0"/>
              </a:rPr>
              <a:t>Bozio-Wasmer</a:t>
            </a:r>
            <a:r>
              <a:rPr lang="fr-FR" sz="1800" dirty="0">
                <a:latin typeface="+mn-lt"/>
                <a:ea typeface="Aptos" panose="020B0004020202020204" pitchFamily="34" charset="0"/>
                <a:cs typeface="Times New Roman" panose="02020603050405020304" pitchFamily="18" charset="0"/>
              </a:rPr>
              <a:t> (2024) sur le système de réductions générales des cotisations sociales et propose des pistes de réformes; </a:t>
            </a:r>
          </a:p>
          <a:p>
            <a:pPr marL="457200" indent="-457200">
              <a:spcAft>
                <a:spcPts val="600"/>
              </a:spcAft>
              <a:buAutoNum type="arabicPeriod"/>
            </a:pPr>
            <a:r>
              <a:rPr lang="fr-FR" sz="1800" dirty="0">
                <a:latin typeface="+mn-lt"/>
                <a:ea typeface="Aptos" panose="020B0004020202020204" pitchFamily="34" charset="0"/>
                <a:cs typeface="Times New Roman" panose="02020603050405020304" pitchFamily="18" charset="0"/>
              </a:rPr>
              <a:t>Propose une réflexion plus large sur les politiques pouvant favoriser l’emploi pour les populations et les territoires prioritaires. </a:t>
            </a:r>
          </a:p>
          <a:p>
            <a:r>
              <a:rPr lang="fr-FR" sz="1800" dirty="0">
                <a:solidFill>
                  <a:schemeClr val="tx2"/>
                </a:solidFill>
                <a:latin typeface="+mn-lt"/>
                <a:ea typeface="Aptos" panose="020B0004020202020204" pitchFamily="34" charset="0"/>
                <a:cs typeface="Times New Roman" panose="02020603050405020304" pitchFamily="18" charset="0"/>
              </a:rPr>
              <a:t> </a:t>
            </a:r>
          </a:p>
        </p:txBody>
      </p:sp>
      <p:sp>
        <p:nvSpPr>
          <p:cNvPr id="4" name="object 3">
            <a:extLst>
              <a:ext uri="{FF2B5EF4-FFF2-40B4-BE49-F238E27FC236}">
                <a16:creationId xmlns:a16="http://schemas.microsoft.com/office/drawing/2014/main" id="{D2ECDAE5-0831-FA28-1F1E-9AF840C59B66}"/>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80A8D3E4-8F0C-8DD7-0B14-88E5E57E670F}"/>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0B256B11-A846-9096-7066-5567E4072A9B}"/>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FB6E49C4-9E43-43A3-1713-51AE7A76C77A}"/>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2</a:t>
            </a:fld>
            <a:endParaRPr spc="-25" dirty="0"/>
          </a:p>
        </p:txBody>
      </p:sp>
      <p:cxnSp>
        <p:nvCxnSpPr>
          <p:cNvPr id="10" name="Connecteur droit 9"/>
          <p:cNvCxnSpPr/>
          <p:nvPr/>
        </p:nvCxnSpPr>
        <p:spPr>
          <a:xfrm>
            <a:off x="467999" y="12192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33000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EEA9FE81-DD91-C8AB-1E68-EF255B1401C5}"/>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A25DA693-4972-67C9-8E21-53CD75267073}"/>
              </a:ext>
            </a:extLst>
          </p:cNvPr>
          <p:cNvSpPr txBox="1">
            <a:spLocks noGrp="1"/>
          </p:cNvSpPr>
          <p:nvPr>
            <p:ph type="title"/>
          </p:nvPr>
        </p:nvSpPr>
        <p:spPr>
          <a:xfrm>
            <a:off x="707374" y="2568508"/>
            <a:ext cx="7827026" cy="2290371"/>
          </a:xfrm>
          <a:prstGeom prst="rect">
            <a:avLst/>
          </a:prstGeom>
        </p:spPr>
        <p:txBody>
          <a:bodyPr vert="horz" wrap="square" lIns="0" tIns="12700" rIns="0" bIns="0" rtlCol="0">
            <a:spAutoFit/>
          </a:bodyPr>
          <a:lstStyle/>
          <a:p>
            <a:pPr algn="ctr"/>
            <a:r>
              <a:rPr lang="fr-FR" sz="3700" dirty="0">
                <a:solidFill>
                  <a:srgbClr val="004A99"/>
                </a:solidFill>
              </a:rPr>
              <a:t>Partie II.</a:t>
            </a:r>
            <a:br>
              <a:rPr lang="fr-FR" sz="3700" dirty="0">
                <a:solidFill>
                  <a:srgbClr val="004A99"/>
                </a:solidFill>
              </a:rPr>
            </a:br>
            <a:r>
              <a:rPr lang="fr-FR" sz="3700" dirty="0">
                <a:solidFill>
                  <a:srgbClr val="004A99"/>
                </a:solidFill>
              </a:rPr>
              <a:t>Vers </a:t>
            </a:r>
            <a:r>
              <a:rPr lang="fr-FR" sz="3700" dirty="0"/>
              <a:t>une nouvelle stratégie </a:t>
            </a:r>
            <a:br>
              <a:rPr lang="fr-FR" sz="3700" dirty="0"/>
            </a:br>
            <a:r>
              <a:rPr lang="fr-FR" sz="3700" dirty="0"/>
              <a:t>pour le plein emploi de qualité  </a:t>
            </a:r>
            <a:br>
              <a:rPr lang="fr-FR" dirty="0"/>
            </a:br>
            <a:endParaRPr sz="3700" dirty="0">
              <a:solidFill>
                <a:srgbClr val="004A99"/>
              </a:solidFill>
            </a:endParaRPr>
          </a:p>
        </p:txBody>
      </p:sp>
      <p:sp>
        <p:nvSpPr>
          <p:cNvPr id="4" name="object 4">
            <a:extLst>
              <a:ext uri="{FF2B5EF4-FFF2-40B4-BE49-F238E27FC236}">
                <a16:creationId xmlns:a16="http://schemas.microsoft.com/office/drawing/2014/main" id="{45419FEE-5DA1-027D-9BDB-D9960713D34D}"/>
              </a:ext>
            </a:extLst>
          </p:cNvPr>
          <p:cNvSpPr txBox="1"/>
          <p:nvPr/>
        </p:nvSpPr>
        <p:spPr>
          <a:xfrm>
            <a:off x="707374" y="6421628"/>
            <a:ext cx="801370" cy="197490"/>
          </a:xfrm>
          <a:prstGeom prst="rect">
            <a:avLst/>
          </a:prstGeom>
        </p:spPr>
        <p:txBody>
          <a:bodyPr vert="horz" wrap="square" lIns="0" tIns="12700" rIns="0" bIns="0" rtlCol="0">
            <a:spAutoFit/>
          </a:bodyPr>
          <a:lstStyle/>
          <a:p>
            <a:pPr marL="12700">
              <a:lnSpc>
                <a:spcPct val="100000"/>
              </a:lnSpc>
              <a:spcBef>
                <a:spcPts val="100"/>
              </a:spcBef>
            </a:pPr>
            <a:fld id="{019D0110-DCC7-4793-95D8-E3257DBF92FE}" type="datetime1">
              <a:rPr lang="fr-FR" sz="1200" spc="-40" smtClean="0">
                <a:solidFill>
                  <a:srgbClr val="004A99"/>
                </a:solidFill>
                <a:latin typeface="Calibri"/>
                <a:cs typeface="Calibri"/>
              </a:rPr>
              <a:t>15/06/2026</a:t>
            </a:fld>
            <a:endParaRPr sz="1200" dirty="0">
              <a:solidFill>
                <a:srgbClr val="004A99"/>
              </a:solidFill>
              <a:latin typeface="Calibri"/>
              <a:cs typeface="Calibri"/>
            </a:endParaRPr>
          </a:p>
        </p:txBody>
      </p:sp>
      <p:sp>
        <p:nvSpPr>
          <p:cNvPr id="5" name="object 5">
            <a:extLst>
              <a:ext uri="{FF2B5EF4-FFF2-40B4-BE49-F238E27FC236}">
                <a16:creationId xmlns:a16="http://schemas.microsoft.com/office/drawing/2014/main" id="{700CC89B-D0C1-15F1-5C8B-F23FDD496517}"/>
              </a:ext>
            </a:extLst>
          </p:cNvPr>
          <p:cNvSpPr txBox="1"/>
          <p:nvPr/>
        </p:nvSpPr>
        <p:spPr>
          <a:xfrm>
            <a:off x="8332137" y="6421628"/>
            <a:ext cx="102870" cy="208279"/>
          </a:xfrm>
          <a:prstGeom prst="rect">
            <a:avLst/>
          </a:prstGeom>
        </p:spPr>
        <p:txBody>
          <a:bodyPr vert="horz" wrap="square" lIns="0" tIns="12700" rIns="0" bIns="0" rtlCol="0">
            <a:spAutoFit/>
          </a:bodyPr>
          <a:lstStyle/>
          <a:p>
            <a:pPr marL="12700">
              <a:lnSpc>
                <a:spcPct val="100000"/>
              </a:lnSpc>
              <a:spcBef>
                <a:spcPts val="100"/>
              </a:spcBef>
            </a:pPr>
            <a:r>
              <a:rPr sz="1200" spc="-50" dirty="0">
                <a:solidFill>
                  <a:srgbClr val="888888"/>
                </a:solidFill>
                <a:latin typeface="Calibri"/>
                <a:cs typeface="Calibri"/>
              </a:rPr>
              <a:t>1</a:t>
            </a:r>
            <a:endParaRPr sz="1200">
              <a:latin typeface="Calibri"/>
              <a:cs typeface="Calibri"/>
            </a:endParaRPr>
          </a:p>
        </p:txBody>
      </p:sp>
    </p:spTree>
    <p:extLst>
      <p:ext uri="{BB962C8B-B14F-4D97-AF65-F5344CB8AC3E}">
        <p14:creationId xmlns:p14="http://schemas.microsoft.com/office/powerpoint/2010/main" val="3365324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C3711-8BF5-7AE2-287C-EFF138D827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C8A2BB4-D0BF-6763-5E3E-0F4D40AFF0F8}"/>
              </a:ext>
            </a:extLst>
          </p:cNvPr>
          <p:cNvSpPr>
            <a:spLocks noGrp="1"/>
          </p:cNvSpPr>
          <p:nvPr>
            <p:ph type="title"/>
          </p:nvPr>
        </p:nvSpPr>
        <p:spPr>
          <a:xfrm>
            <a:off x="467999" y="348995"/>
            <a:ext cx="8028305" cy="1708160"/>
          </a:xfrm>
        </p:spPr>
        <p:txBody>
          <a:bodyPr/>
          <a:lstStyle/>
          <a:p>
            <a:r>
              <a:rPr lang="fr-FR" sz="2800" dirty="0">
                <a:solidFill>
                  <a:srgbClr val="004A99"/>
                </a:solidFill>
              </a:rPr>
              <a:t>II. Vers une nouvelle stratégie pour un plein emploi </a:t>
            </a:r>
            <a:br>
              <a:rPr lang="fr-FR" sz="2800" dirty="0">
                <a:solidFill>
                  <a:srgbClr val="004A99"/>
                </a:solidFill>
              </a:rPr>
            </a:br>
            <a:r>
              <a:rPr lang="fr-FR" sz="2800" dirty="0">
                <a:solidFill>
                  <a:srgbClr val="004A99"/>
                </a:solidFill>
              </a:rPr>
              <a:t>de qualité</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Objectifs</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B5997801-ADF9-B008-FFCC-C84F54AC6B34}"/>
              </a:ext>
            </a:extLst>
          </p:cNvPr>
          <p:cNvSpPr>
            <a:spLocks noGrp="1"/>
          </p:cNvSpPr>
          <p:nvPr>
            <p:ph type="body" idx="1"/>
          </p:nvPr>
        </p:nvSpPr>
        <p:spPr>
          <a:xfrm>
            <a:off x="467999" y="1980211"/>
            <a:ext cx="8028305" cy="630942"/>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32CA705C-E31C-7D88-B48B-4BAF04406D34}"/>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1285C296-38CB-FEF1-F8D6-340A0CF07B2D}"/>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49F7AF5E-0CFA-90E6-36D9-C429B1D4D5AC}"/>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8CA7522F-6295-D43F-E82D-CA301C207EBB}"/>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21</a:t>
            </a:fld>
            <a:endParaRPr spc="-25" dirty="0"/>
          </a:p>
        </p:txBody>
      </p:sp>
      <p:cxnSp>
        <p:nvCxnSpPr>
          <p:cNvPr id="10" name="Connecteur droit 9">
            <a:extLst>
              <a:ext uri="{FF2B5EF4-FFF2-40B4-BE49-F238E27FC236}">
                <a16:creationId xmlns:a16="http://schemas.microsoft.com/office/drawing/2014/main" id="{D4CE04BF-874F-9D51-8095-19AB50016077}"/>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30BB730D-6A16-6C15-F392-B5A9AC8C9C7E}"/>
              </a:ext>
            </a:extLst>
          </p:cNvPr>
          <p:cNvSpPr txBox="1">
            <a:spLocks/>
          </p:cNvSpPr>
          <p:nvPr/>
        </p:nvSpPr>
        <p:spPr>
          <a:xfrm>
            <a:off x="468000" y="1980211"/>
            <a:ext cx="8208002" cy="2446824"/>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Aft>
                <a:spcPts val="600"/>
              </a:spcAft>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3 grands objectifs :</a:t>
            </a:r>
          </a:p>
          <a:p>
            <a:pPr marL="342900" indent="-342900">
              <a:spcAft>
                <a:spcPts val="600"/>
              </a:spcAft>
              <a:buAutoNum type="arabicPeriod"/>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Améliorer le système socio-fiscal pour réduire le coût employeur d’augmenter les revenus nets disponibles (politique de réduction de cotisation, mais aussi côté ménages) afin de limiter les trappes à bas salaires et les effets de pente. </a:t>
            </a:r>
          </a:p>
          <a:p>
            <a:pPr marL="342900" indent="-342900">
              <a:spcAft>
                <a:spcPts val="600"/>
              </a:spcAft>
              <a:buAutoNum type="arabicPeriod"/>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Améliorer de façon structurelle et durable l’insertion des jeunes sur le marché du travail et l’emploi des seniors. </a:t>
            </a:r>
          </a:p>
          <a:p>
            <a:pPr marL="342900" indent="-342900">
              <a:spcAft>
                <a:spcPts val="600"/>
              </a:spcAft>
              <a:buAutoNum type="arabicPeriod"/>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Mieux maitriser les politiques spatiales, territoriales et urbaines, afin de prendre aussi en compte leurs effets sur l’emploi. </a:t>
            </a:r>
          </a:p>
        </p:txBody>
      </p:sp>
    </p:spTree>
    <p:extLst>
      <p:ext uri="{BB962C8B-B14F-4D97-AF65-F5344CB8AC3E}">
        <p14:creationId xmlns:p14="http://schemas.microsoft.com/office/powerpoint/2010/main" val="4866980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D33BD-A91B-5298-CDC2-A5AA06F6CCB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E1E4EAE-FEBB-802A-6E5E-E30AF2BA5C95}"/>
              </a:ext>
            </a:extLst>
          </p:cNvPr>
          <p:cNvSpPr>
            <a:spLocks noGrp="1"/>
          </p:cNvSpPr>
          <p:nvPr>
            <p:ph type="title"/>
          </p:nvPr>
        </p:nvSpPr>
        <p:spPr>
          <a:xfrm>
            <a:off x="467999" y="348995"/>
            <a:ext cx="8028305" cy="1708160"/>
          </a:xfrm>
        </p:spPr>
        <p:txBody>
          <a:bodyPr/>
          <a:lstStyle/>
          <a:p>
            <a:r>
              <a:rPr lang="fr-FR" sz="2800" dirty="0">
                <a:solidFill>
                  <a:srgbClr val="004A99"/>
                </a:solidFill>
              </a:rPr>
              <a:t>II. Vers une nouvelle stratégie pour un plein emploi de qualité</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Réduction progressive des réductions généralisées de cotisation </a:t>
            </a:r>
            <a:br>
              <a:rPr lang="fr-FR" sz="2800" dirty="0">
                <a:solidFill>
                  <a:srgbClr val="004A99"/>
                </a:solidFill>
              </a:rPr>
            </a:br>
            <a:endParaRPr lang="fr-FR" sz="2800" dirty="0">
              <a:solidFill>
                <a:srgbClr val="004A99"/>
              </a:solidFill>
            </a:endParaRPr>
          </a:p>
        </p:txBody>
      </p:sp>
      <p:sp>
        <p:nvSpPr>
          <p:cNvPr id="4" name="object 3">
            <a:extLst>
              <a:ext uri="{FF2B5EF4-FFF2-40B4-BE49-F238E27FC236}">
                <a16:creationId xmlns:a16="http://schemas.microsoft.com/office/drawing/2014/main" id="{27EE37E8-1645-F908-DC02-D05D09436492}"/>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CB5CF819-35A7-845C-E58C-684FBA049D33}"/>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F35877FB-1299-F14E-C913-11B1495C067F}"/>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3B05DCA7-0CD6-6C4C-A7DA-D7F0966C416A}"/>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22</a:t>
            </a:fld>
            <a:endParaRPr spc="-25" dirty="0"/>
          </a:p>
        </p:txBody>
      </p:sp>
      <p:cxnSp>
        <p:nvCxnSpPr>
          <p:cNvPr id="10" name="Connecteur droit 9">
            <a:extLst>
              <a:ext uri="{FF2B5EF4-FFF2-40B4-BE49-F238E27FC236}">
                <a16:creationId xmlns:a16="http://schemas.microsoft.com/office/drawing/2014/main" id="{D36D48F9-C75D-AAAA-27EE-70887A1B3EEE}"/>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B86142A2-C154-0893-AB3C-D7D5F5825B56}"/>
              </a:ext>
            </a:extLst>
          </p:cNvPr>
          <p:cNvSpPr txBox="1">
            <a:spLocks/>
          </p:cNvSpPr>
          <p:nvPr/>
        </p:nvSpPr>
        <p:spPr>
          <a:xfrm>
            <a:off x="467999" y="1980211"/>
            <a:ext cx="8028305" cy="1184940"/>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Réforme </a:t>
            </a:r>
            <a:r>
              <a:rPr lang="fr-FR" sz="1800" b="1" dirty="0" err="1">
                <a:latin typeface="+mn-lt"/>
                <a:ea typeface="Aptos" panose="020B0004020202020204" pitchFamily="34" charset="0"/>
                <a:cs typeface="Times New Roman" panose="02020603050405020304" pitchFamily="18" charset="0"/>
                <a:sym typeface="Wingdings" panose="05000000000000000000" pitchFamily="2" charset="2"/>
              </a:rPr>
              <a:t>Ferracci</a:t>
            </a: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-Guedj : </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Désindexation du seuil de déclenchement dans la partie supérieure de la distribution des salaires.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Mais sans désindexation des seuils au niveau du Smic  augmentation de la pente et renforcement des taux marginaux implicites. </a:t>
            </a:r>
          </a:p>
        </p:txBody>
      </p:sp>
      <p:sp>
        <p:nvSpPr>
          <p:cNvPr id="12" name="Espace réservé du texte 2">
            <a:extLst>
              <a:ext uri="{FF2B5EF4-FFF2-40B4-BE49-F238E27FC236}">
                <a16:creationId xmlns:a16="http://schemas.microsoft.com/office/drawing/2014/main" id="{5756053A-EABD-1A27-092C-883056A71272}"/>
              </a:ext>
            </a:extLst>
          </p:cNvPr>
          <p:cNvSpPr txBox="1">
            <a:spLocks/>
          </p:cNvSpPr>
          <p:nvPr/>
        </p:nvSpPr>
        <p:spPr>
          <a:xfrm>
            <a:off x="424499" y="3251089"/>
            <a:ext cx="8262301" cy="3122357"/>
          </a:xfrm>
          <a:prstGeom prst="rect">
            <a:avLst/>
          </a:prstGeom>
          <a:ln>
            <a:solidFill>
              <a:srgbClr val="004A99"/>
            </a:solidFill>
          </a:ln>
        </p:spPr>
        <p:txBody>
          <a:bodyPr wrap="square" lIns="144000" tIns="144000" rIns="144000" bIns="14400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Aft>
                <a:spcPts val="600"/>
              </a:spcAft>
            </a:pPr>
            <a:r>
              <a:rPr lang="fr-FR" sz="1800" b="1" dirty="0">
                <a:solidFill>
                  <a:srgbClr val="004A99"/>
                </a:solidFill>
                <a:latin typeface="+mn-lt"/>
                <a:ea typeface="Aptos" panose="020B0004020202020204" pitchFamily="34" charset="0"/>
                <a:cs typeface="Times New Roman" panose="02020603050405020304" pitchFamily="18" charset="0"/>
              </a:rPr>
              <a:t>Recommandation 2. </a:t>
            </a:r>
            <a:r>
              <a:rPr lang="fr-FR" sz="1800" dirty="0">
                <a:solidFill>
                  <a:srgbClr val="004A99"/>
                </a:solidFill>
                <a:latin typeface="+mn-lt"/>
                <a:ea typeface="Aptos" panose="020B0004020202020204" pitchFamily="34" charset="0"/>
                <a:cs typeface="Times New Roman" panose="02020603050405020304" pitchFamily="18" charset="0"/>
              </a:rPr>
              <a:t>Nous recommandons une désindexation progressive mais immédiate des allègements généraux de cotisation dès le Smic. Cette mesure dégagera des marges de manœuvres budgétaires pour des politiques plus structurelles d’emploi.</a:t>
            </a:r>
            <a:r>
              <a:rPr lang="fr-FR" sz="1200" strike="sngStrike" dirty="0">
                <a:solidFill>
                  <a:srgbClr val="004A99"/>
                </a:solidFill>
                <a:ea typeface="Aptos" panose="020B0004020202020204" pitchFamily="34" charset="0"/>
                <a:cs typeface="Times New Roman" panose="02020603050405020304" pitchFamily="18" charset="0"/>
              </a:rPr>
              <a:t> </a:t>
            </a:r>
          </a:p>
          <a:p>
            <a:pPr>
              <a:spcAft>
                <a:spcPts val="600"/>
              </a:spcAft>
            </a:pPr>
            <a:endParaRPr lang="fr-FR" sz="1200" b="1" strike="sngStrike" dirty="0">
              <a:solidFill>
                <a:srgbClr val="004A99"/>
              </a:solidFill>
              <a:ea typeface="Aptos" panose="020B0004020202020204" pitchFamily="34" charset="0"/>
              <a:cs typeface="Times New Roman" panose="02020603050405020304" pitchFamily="18" charset="0"/>
            </a:endParaRPr>
          </a:p>
          <a:p>
            <a:pPr>
              <a:spcAft>
                <a:spcPts val="600"/>
              </a:spcAft>
            </a:pPr>
            <a:r>
              <a:rPr lang="fr-FR" sz="1800" b="1" dirty="0">
                <a:solidFill>
                  <a:srgbClr val="004A99"/>
                </a:solidFill>
                <a:ea typeface="Aptos" panose="020B0004020202020204" pitchFamily="34" charset="0"/>
                <a:cs typeface="Times New Roman" panose="02020603050405020304" pitchFamily="18" charset="0"/>
              </a:rPr>
              <a:t>Recommandation 3. </a:t>
            </a:r>
            <a:r>
              <a:rPr lang="fr-FR" sz="1800" dirty="0">
                <a:solidFill>
                  <a:srgbClr val="004A99"/>
                </a:solidFill>
                <a:latin typeface="+mn-lt"/>
                <a:cs typeface="Times New Roman" panose="02020603050405020304" pitchFamily="18" charset="0"/>
              </a:rPr>
              <a:t>Nous proposons </a:t>
            </a:r>
            <a:r>
              <a:rPr lang="fr-FR" sz="1800" i="1" dirty="0">
                <a:solidFill>
                  <a:srgbClr val="004A99"/>
                </a:solidFill>
                <a:latin typeface="+mn-lt"/>
                <a:cs typeface="Times New Roman" panose="02020603050405020304" pitchFamily="18" charset="0"/>
              </a:rPr>
              <a:t>a minima </a:t>
            </a:r>
            <a:r>
              <a:rPr lang="fr-FR" sz="1800" dirty="0">
                <a:solidFill>
                  <a:srgbClr val="004A99"/>
                </a:solidFill>
                <a:latin typeface="+mn-lt"/>
                <a:cs typeface="Times New Roman" panose="02020603050405020304" pitchFamily="18" charset="0"/>
              </a:rPr>
              <a:t>que les recommandations d’évolutions du Smic soient menées conjointement à celles sur les allègements généraux dans le cadre d’un nouveau mandat du Comité d’experts du Smic qui fera des propositions de réforme des modalités d’indexation du Smic et des allègements généraux.</a:t>
            </a:r>
          </a:p>
        </p:txBody>
      </p:sp>
    </p:spTree>
    <p:extLst>
      <p:ext uri="{BB962C8B-B14F-4D97-AF65-F5344CB8AC3E}">
        <p14:creationId xmlns:p14="http://schemas.microsoft.com/office/powerpoint/2010/main" val="7507171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17981-A788-B927-2342-78BEC7382E3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9432CD5-4878-F551-F36E-9D98E03A654C}"/>
              </a:ext>
            </a:extLst>
          </p:cNvPr>
          <p:cNvSpPr>
            <a:spLocks noGrp="1"/>
          </p:cNvSpPr>
          <p:nvPr>
            <p:ph type="title"/>
          </p:nvPr>
        </p:nvSpPr>
        <p:spPr>
          <a:xfrm>
            <a:off x="467999" y="348995"/>
            <a:ext cx="8028305" cy="1708160"/>
          </a:xfrm>
        </p:spPr>
        <p:txBody>
          <a:bodyPr/>
          <a:lstStyle/>
          <a:p>
            <a:r>
              <a:rPr lang="fr-FR" sz="2800" dirty="0">
                <a:solidFill>
                  <a:srgbClr val="004A99"/>
                </a:solidFill>
              </a:rPr>
              <a:t>II. Vers une nouvelle stratégie pour un plein emploi de qualité</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Meilleur ciblage des politiques de soutien à l’emploi</a:t>
            </a:r>
            <a:br>
              <a:rPr lang="fr-FR" sz="2800" dirty="0">
                <a:solidFill>
                  <a:srgbClr val="004A99"/>
                </a:solidFill>
              </a:rPr>
            </a:br>
            <a:endParaRPr lang="fr-FR" sz="2800" dirty="0">
              <a:solidFill>
                <a:srgbClr val="004A99"/>
              </a:solidFill>
            </a:endParaRPr>
          </a:p>
        </p:txBody>
      </p:sp>
      <p:sp>
        <p:nvSpPr>
          <p:cNvPr id="4" name="object 3">
            <a:extLst>
              <a:ext uri="{FF2B5EF4-FFF2-40B4-BE49-F238E27FC236}">
                <a16:creationId xmlns:a16="http://schemas.microsoft.com/office/drawing/2014/main" id="{E617EE5D-3685-E776-FE74-8C88B344D9AA}"/>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40345BA9-2564-8470-E1D8-955E5A945B79}"/>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44790AFA-E3B6-2475-E745-314C5ED2D259}"/>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E9AD1DCC-647E-C72C-0CC5-3FBE03F42B12}"/>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23</a:t>
            </a:fld>
            <a:endParaRPr spc="-25" dirty="0"/>
          </a:p>
        </p:txBody>
      </p:sp>
      <p:cxnSp>
        <p:nvCxnSpPr>
          <p:cNvPr id="10" name="Connecteur droit 9">
            <a:extLst>
              <a:ext uri="{FF2B5EF4-FFF2-40B4-BE49-F238E27FC236}">
                <a16:creationId xmlns:a16="http://schemas.microsoft.com/office/drawing/2014/main" id="{73F8483B-C2B5-0350-12A1-9186412BE6D3}"/>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E54709B3-277C-CA92-66D2-AAF77C68F369}"/>
              </a:ext>
            </a:extLst>
          </p:cNvPr>
          <p:cNvSpPr txBox="1">
            <a:spLocks/>
          </p:cNvSpPr>
          <p:nvPr/>
        </p:nvSpPr>
        <p:spPr>
          <a:xfrm>
            <a:off x="467999" y="1855895"/>
            <a:ext cx="8447401" cy="3862596"/>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Les évaluations empiriques montrent que les effets emploi sont généralement bien plus élevés lorsque les dispositifs de réduction du coût du travail sont ciblés sur des publics prioritaires. </a:t>
            </a:r>
          </a:p>
          <a:p>
            <a:pPr marL="285750" indent="-285750">
              <a:spcAft>
                <a:spcPts val="600"/>
              </a:spcAft>
              <a:buFont typeface="Arial" panose="020B0604020202020204" pitchFamily="34" charset="0"/>
              <a:buChar char="•"/>
            </a:pPr>
            <a:r>
              <a:rPr lang="fr-FR" sz="1800" dirty="0">
                <a:ea typeface="Aptos" panose="020B0004020202020204" pitchFamily="34" charset="0"/>
                <a:cs typeface="Times New Roman" panose="02020603050405020304" pitchFamily="18" charset="0"/>
                <a:sym typeface="Wingdings" panose="05000000000000000000" pitchFamily="2" charset="2"/>
              </a:rPr>
              <a:t>Le système des allègements de cotisation doit être simplifié, avec un barème majoré unique, utilisé pour cibler les populations les plus éloignées de l’emploi.</a:t>
            </a:r>
          </a:p>
          <a:p>
            <a:pPr marL="285750" indent="-285750">
              <a:spcAft>
                <a:spcPts val="600"/>
              </a:spcAft>
              <a:buFont typeface="Arial" panose="020B0604020202020204" pitchFamily="34" charset="0"/>
              <a:buChar char="•"/>
            </a:pPr>
            <a:endParaRPr lang="fr-FR" sz="1800" dirty="0">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endParaRPr lang="fr-FR" sz="1800" dirty="0">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endParaRPr lang="fr-FR" sz="1800" dirty="0">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r>
              <a:rPr lang="fr-FR" sz="1800" dirty="0">
                <a:latin typeface="+mn-lt"/>
                <a:cs typeface="Times New Roman" panose="02020603050405020304" pitchFamily="18" charset="0"/>
              </a:rPr>
              <a:t>Nous recommandons par ailleurs de revoir la prime d’activité comme un instrument de l’incitation au retour en emploi.</a:t>
            </a:r>
            <a:endParaRPr lang="fr-FR" sz="1800" dirty="0">
              <a:latin typeface="+mn-lt"/>
              <a:cs typeface="Times New Roman" panose="02020603050405020304" pitchFamily="18" charset="0"/>
              <a:sym typeface="Wingdings" panose="05000000000000000000" pitchFamily="2" charset="2"/>
            </a:endParaRPr>
          </a:p>
          <a:p>
            <a:pPr>
              <a:spcAft>
                <a:spcPts val="600"/>
              </a:spcAft>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p:txBody>
      </p:sp>
      <p:sp>
        <p:nvSpPr>
          <p:cNvPr id="12" name="Espace réservé du texte 2">
            <a:extLst>
              <a:ext uri="{FF2B5EF4-FFF2-40B4-BE49-F238E27FC236}">
                <a16:creationId xmlns:a16="http://schemas.microsoft.com/office/drawing/2014/main" id="{50A71A81-506B-E852-A97E-03701EAEEC64}"/>
              </a:ext>
            </a:extLst>
          </p:cNvPr>
          <p:cNvSpPr txBox="1">
            <a:spLocks/>
          </p:cNvSpPr>
          <p:nvPr/>
        </p:nvSpPr>
        <p:spPr>
          <a:xfrm>
            <a:off x="445119" y="3429000"/>
            <a:ext cx="8028305" cy="1121809"/>
          </a:xfrm>
          <a:prstGeom prst="rect">
            <a:avLst/>
          </a:prstGeom>
          <a:ln>
            <a:solidFill>
              <a:srgbClr val="004A99"/>
            </a:solidFill>
          </a:ln>
        </p:spPr>
        <p:txBody>
          <a:bodyPr wrap="square" lIns="144000" tIns="144000" rIns="144000" bIns="14400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fr-FR" sz="1800" b="1" dirty="0">
                <a:solidFill>
                  <a:srgbClr val="004A99"/>
                </a:solidFill>
                <a:latin typeface="+mn-lt"/>
                <a:ea typeface="Aptos" panose="020B0004020202020204" pitchFamily="34" charset="0"/>
                <a:cs typeface="Times New Roman" panose="02020603050405020304" pitchFamily="18" charset="0"/>
              </a:rPr>
              <a:t>Recommandation 4. </a:t>
            </a:r>
            <a:r>
              <a:rPr lang="fr-FR" sz="1800" dirty="0">
                <a:solidFill>
                  <a:srgbClr val="004A99"/>
                </a:solidFill>
              </a:rPr>
              <a:t>Conserver les réductions fortes de cotisations employeur pour les publics les plus susceptibles d’en bénéficier, c’est-à-dire les jeunes de moins de 25 ans et les publics les plus éloignés de l’emploi.</a:t>
            </a:r>
          </a:p>
        </p:txBody>
      </p:sp>
    </p:spTree>
    <p:extLst>
      <p:ext uri="{BB962C8B-B14F-4D97-AF65-F5344CB8AC3E}">
        <p14:creationId xmlns:p14="http://schemas.microsoft.com/office/powerpoint/2010/main" val="30097633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DD42B1-63C9-A03B-EEE9-F2F97E2F79A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B1F193A-3C50-7241-9126-C2B8CC151131}"/>
              </a:ext>
            </a:extLst>
          </p:cNvPr>
          <p:cNvSpPr>
            <a:spLocks noGrp="1"/>
          </p:cNvSpPr>
          <p:nvPr>
            <p:ph type="title"/>
          </p:nvPr>
        </p:nvSpPr>
        <p:spPr>
          <a:xfrm>
            <a:off x="467999" y="348995"/>
            <a:ext cx="8028305" cy="1708160"/>
          </a:xfrm>
        </p:spPr>
        <p:txBody>
          <a:bodyPr/>
          <a:lstStyle/>
          <a:p>
            <a:r>
              <a:rPr lang="fr-FR" sz="2800" dirty="0">
                <a:solidFill>
                  <a:srgbClr val="004A99"/>
                </a:solidFill>
              </a:rPr>
              <a:t>II. Vers une nouvelle stratégie pour un plein emploi </a:t>
            </a:r>
            <a:br>
              <a:rPr lang="fr-FR" sz="2800" dirty="0">
                <a:solidFill>
                  <a:srgbClr val="004A99"/>
                </a:solidFill>
              </a:rPr>
            </a:br>
            <a:r>
              <a:rPr lang="fr-FR" sz="2800" dirty="0">
                <a:solidFill>
                  <a:srgbClr val="004A99"/>
                </a:solidFill>
              </a:rPr>
              <a:t>de qualité</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Renforcer l’insertion des jeunes sur le marché du travail</a:t>
            </a:r>
            <a:br>
              <a:rPr lang="fr-FR" sz="2800" dirty="0">
                <a:solidFill>
                  <a:srgbClr val="004A99"/>
                </a:solidFill>
              </a:rPr>
            </a:br>
            <a:endParaRPr lang="fr-FR" sz="2800" dirty="0">
              <a:solidFill>
                <a:srgbClr val="004A99"/>
              </a:solidFill>
            </a:endParaRPr>
          </a:p>
        </p:txBody>
      </p:sp>
      <p:sp>
        <p:nvSpPr>
          <p:cNvPr id="4" name="object 3">
            <a:extLst>
              <a:ext uri="{FF2B5EF4-FFF2-40B4-BE49-F238E27FC236}">
                <a16:creationId xmlns:a16="http://schemas.microsoft.com/office/drawing/2014/main" id="{88650B45-9C58-AC55-8924-662287B9EE2A}"/>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53684739-F6BE-DBE2-7F11-DA57427B93D5}"/>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B68C17F1-C379-55D5-3042-70263E93216A}"/>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B8F5B672-8087-0B15-1D8E-F8F4DB186A26}"/>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24</a:t>
            </a:fld>
            <a:endParaRPr spc="-25" dirty="0"/>
          </a:p>
        </p:txBody>
      </p:sp>
      <p:cxnSp>
        <p:nvCxnSpPr>
          <p:cNvPr id="10" name="Connecteur droit 9">
            <a:extLst>
              <a:ext uri="{FF2B5EF4-FFF2-40B4-BE49-F238E27FC236}">
                <a16:creationId xmlns:a16="http://schemas.microsoft.com/office/drawing/2014/main" id="{20087318-CDB7-6681-302D-5D8D91C54FB4}"/>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CEB63B57-8674-FE58-44CC-A9FD8702886A}"/>
              </a:ext>
            </a:extLst>
          </p:cNvPr>
          <p:cNvSpPr txBox="1">
            <a:spLocks/>
          </p:cNvSpPr>
          <p:nvPr/>
        </p:nvSpPr>
        <p:spPr>
          <a:xfrm>
            <a:off x="467999" y="1980211"/>
            <a:ext cx="8447401" cy="5201424"/>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Consensus sur le déficit accru en France dans l’insertion sur le marché du travail après la formation initiale (Cahuc et </a:t>
            </a:r>
            <a:r>
              <a:rPr lang="fr-FR" sz="1800" dirty="0" err="1">
                <a:latin typeface="+mn-lt"/>
                <a:ea typeface="Aptos" panose="020B0004020202020204" pitchFamily="34" charset="0"/>
                <a:cs typeface="Times New Roman" panose="02020603050405020304" pitchFamily="18" charset="0"/>
                <a:sym typeface="Wingdings" panose="05000000000000000000" pitchFamily="2" charset="2"/>
              </a:rPr>
              <a:t>Hervelin</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2023 ; Focus CAE, 2025)</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Grandes disparités de taux d’insertion entre formations : de 0 à 80% (Cahuc et </a:t>
            </a:r>
            <a:r>
              <a:rPr lang="fr-FR" sz="1800" dirty="0" err="1">
                <a:latin typeface="+mn-lt"/>
                <a:ea typeface="Aptos" panose="020B0004020202020204" pitchFamily="34" charset="0"/>
                <a:cs typeface="Times New Roman" panose="02020603050405020304" pitchFamily="18" charset="0"/>
                <a:sym typeface="Wingdings" panose="05000000000000000000" pitchFamily="2" charset="2"/>
              </a:rPr>
              <a:t>Hervelin</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2023), et demande parfois non pourvue pour les formations qui insèrent le plus.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Plusieurs travaux documentent par ailleurs les effets positifs des dispositifs augmentant les liens entre employeurs et jeunes en formation (par exemple le dispositif « Avenir Pro », évalué dans Cahuc et al. 2014, Note IPP n°109) </a:t>
            </a:r>
          </a:p>
          <a:p>
            <a:pPr marL="285750" indent="-285750">
              <a:spcAft>
                <a:spcPts val="600"/>
              </a:spcAft>
              <a:buFont typeface="Arial" panose="020B0604020202020204" pitchFamily="34" charset="0"/>
              <a:buChar char="•"/>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r>
              <a:rPr lang="fr-FR" sz="1800" dirty="0">
                <a:ea typeface="Aptos" panose="020B0004020202020204" pitchFamily="34" charset="0"/>
                <a:cs typeface="Times New Roman" panose="02020603050405020304" pitchFamily="18" charset="0"/>
                <a:sym typeface="Wingdings" panose="05000000000000000000" pitchFamily="2" charset="2"/>
              </a:rPr>
              <a:t>Déjà entamé en mai 2026 avec le « Plan d’accélération pour l’emploi des jeunes » </a:t>
            </a:r>
          </a:p>
          <a:p>
            <a:pPr>
              <a:spcAft>
                <a:spcPts val="600"/>
              </a:spcAft>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p:txBody>
      </p:sp>
      <p:sp>
        <p:nvSpPr>
          <p:cNvPr id="12" name="Espace réservé du texte 2">
            <a:extLst>
              <a:ext uri="{FF2B5EF4-FFF2-40B4-BE49-F238E27FC236}">
                <a16:creationId xmlns:a16="http://schemas.microsoft.com/office/drawing/2014/main" id="{845A5C36-722F-840E-0014-D4A2FAA1814B}"/>
              </a:ext>
            </a:extLst>
          </p:cNvPr>
          <p:cNvSpPr txBox="1">
            <a:spLocks/>
          </p:cNvSpPr>
          <p:nvPr/>
        </p:nvSpPr>
        <p:spPr>
          <a:xfrm>
            <a:off x="467999" y="4440791"/>
            <a:ext cx="8028305" cy="1121809"/>
          </a:xfrm>
          <a:prstGeom prst="rect">
            <a:avLst/>
          </a:prstGeom>
          <a:ln>
            <a:solidFill>
              <a:srgbClr val="004A99"/>
            </a:solidFill>
          </a:ln>
        </p:spPr>
        <p:txBody>
          <a:bodyPr wrap="square" lIns="144000" tIns="144000" rIns="144000" bIns="14400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fr-FR" sz="1800" b="1" dirty="0">
                <a:solidFill>
                  <a:srgbClr val="004A99"/>
                </a:solidFill>
              </a:rPr>
              <a:t>Recommandation 5. </a:t>
            </a:r>
            <a:r>
              <a:rPr lang="fr-FR" sz="1800" dirty="0">
                <a:solidFill>
                  <a:srgbClr val="004A99"/>
                </a:solidFill>
              </a:rPr>
              <a:t>Documenter les taux d’insertion de chaque formation. Adapter l’offre de formation aux débouchés du marché du travail. Renforcer les liens entre les formations de fin de parcours éducatif et les entreprises.</a:t>
            </a:r>
          </a:p>
        </p:txBody>
      </p:sp>
    </p:spTree>
    <p:extLst>
      <p:ext uri="{BB962C8B-B14F-4D97-AF65-F5344CB8AC3E}">
        <p14:creationId xmlns:p14="http://schemas.microsoft.com/office/powerpoint/2010/main" val="11019776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5EEDB-6239-1B3B-A29D-12703C71494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FDD0E46-E236-9946-CEDA-0A3156DCF384}"/>
              </a:ext>
            </a:extLst>
          </p:cNvPr>
          <p:cNvSpPr>
            <a:spLocks noGrp="1"/>
          </p:cNvSpPr>
          <p:nvPr>
            <p:ph type="title"/>
          </p:nvPr>
        </p:nvSpPr>
        <p:spPr>
          <a:xfrm>
            <a:off x="467999" y="348995"/>
            <a:ext cx="8028305" cy="1708160"/>
          </a:xfrm>
        </p:spPr>
        <p:txBody>
          <a:bodyPr/>
          <a:lstStyle/>
          <a:p>
            <a:r>
              <a:rPr lang="fr-FR" sz="2800" dirty="0">
                <a:solidFill>
                  <a:srgbClr val="004A99"/>
                </a:solidFill>
              </a:rPr>
              <a:t>II. Vers une nouvelle stratégie pour un plein emploi </a:t>
            </a:r>
            <a:br>
              <a:rPr lang="fr-FR" sz="2800" dirty="0">
                <a:solidFill>
                  <a:srgbClr val="004A99"/>
                </a:solidFill>
              </a:rPr>
            </a:br>
            <a:r>
              <a:rPr lang="fr-FR" sz="2800" dirty="0">
                <a:solidFill>
                  <a:srgbClr val="004A99"/>
                </a:solidFill>
              </a:rPr>
              <a:t>de qualité</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Renforcer l’insertion des jeunes sur le marché du travail</a:t>
            </a:r>
            <a:br>
              <a:rPr lang="fr-FR" sz="2800" dirty="0">
                <a:solidFill>
                  <a:srgbClr val="004A99"/>
                </a:solidFill>
              </a:rPr>
            </a:br>
            <a:endParaRPr lang="fr-FR" sz="2800" dirty="0">
              <a:solidFill>
                <a:srgbClr val="004A99"/>
              </a:solidFill>
            </a:endParaRPr>
          </a:p>
        </p:txBody>
      </p:sp>
      <p:sp>
        <p:nvSpPr>
          <p:cNvPr id="4" name="object 3">
            <a:extLst>
              <a:ext uri="{FF2B5EF4-FFF2-40B4-BE49-F238E27FC236}">
                <a16:creationId xmlns:a16="http://schemas.microsoft.com/office/drawing/2014/main" id="{2861C624-EC25-B48B-189F-4F675441B108}"/>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65FB3A43-DD91-B8DA-4937-7F89CE97634B}"/>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03ED458C-A630-8787-143C-736D086353D7}"/>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08F81681-5954-8500-8306-40E1DE061AF7}"/>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25</a:t>
            </a:fld>
            <a:endParaRPr spc="-25" dirty="0"/>
          </a:p>
        </p:txBody>
      </p:sp>
      <p:cxnSp>
        <p:nvCxnSpPr>
          <p:cNvPr id="10" name="Connecteur droit 9">
            <a:extLst>
              <a:ext uri="{FF2B5EF4-FFF2-40B4-BE49-F238E27FC236}">
                <a16:creationId xmlns:a16="http://schemas.microsoft.com/office/drawing/2014/main" id="{63C979A4-2EC3-D874-0A36-312ADDB6BA8D}"/>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4427BBB6-80E3-2227-B50B-8B49BD4740FF}"/>
              </a:ext>
            </a:extLst>
          </p:cNvPr>
          <p:cNvSpPr txBox="1">
            <a:spLocks/>
          </p:cNvSpPr>
          <p:nvPr/>
        </p:nvSpPr>
        <p:spPr>
          <a:xfrm>
            <a:off x="467999" y="1980211"/>
            <a:ext cx="8447401" cy="3077766"/>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Question du nombre de NEET est centrale dans la politique d’éducation et aura un impact important sur le taux d’emploi.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Plusieurs travaux du CAE comparent l’efficacité de différentes pistes de réforme éducatives pour améliorer l’insertion des jeunes (Guadalupe et al, 2022 ; Grenet et Landais, 2025)</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S’y ajoute le constat récurrent d’un sous-investissement en France dans l’éducation primaire relativement aux autres pays de l’OCDE.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On peut enfin noter les évaluations empiriques positives de la « Garantie Jeune » (Comité scientifique 2018, </a:t>
            </a:r>
            <a:r>
              <a:rPr lang="fr-FR" sz="1800" dirty="0" err="1">
                <a:latin typeface="+mn-lt"/>
                <a:ea typeface="Aptos" panose="020B0004020202020204" pitchFamily="34" charset="0"/>
                <a:cs typeface="Times New Roman" panose="02020603050405020304" pitchFamily="18" charset="0"/>
                <a:sym typeface="Wingdings" panose="05000000000000000000" pitchFamily="2" charset="2"/>
              </a:rPr>
              <a:t>Filipucci</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 2021, IPP 2025) </a:t>
            </a:r>
          </a:p>
          <a:p>
            <a:pPr marL="285750" indent="-285750">
              <a:spcAft>
                <a:spcPts val="600"/>
              </a:spcAft>
              <a:buFont typeface="Arial" panose="020B0604020202020204" pitchFamily="34" charset="0"/>
              <a:buChar char="•"/>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p:txBody>
      </p:sp>
      <p:sp>
        <p:nvSpPr>
          <p:cNvPr id="12" name="Espace réservé du texte 2">
            <a:extLst>
              <a:ext uri="{FF2B5EF4-FFF2-40B4-BE49-F238E27FC236}">
                <a16:creationId xmlns:a16="http://schemas.microsoft.com/office/drawing/2014/main" id="{B6A3CB76-BF75-0AAE-0210-E0C6FBEA46BF}"/>
              </a:ext>
            </a:extLst>
          </p:cNvPr>
          <p:cNvSpPr txBox="1">
            <a:spLocks/>
          </p:cNvSpPr>
          <p:nvPr/>
        </p:nvSpPr>
        <p:spPr>
          <a:xfrm>
            <a:off x="467999" y="4897991"/>
            <a:ext cx="8028305" cy="1121809"/>
          </a:xfrm>
          <a:prstGeom prst="rect">
            <a:avLst/>
          </a:prstGeom>
          <a:ln>
            <a:solidFill>
              <a:srgbClr val="004A99"/>
            </a:solidFill>
          </a:ln>
        </p:spPr>
        <p:txBody>
          <a:bodyPr wrap="square" lIns="144000" tIns="144000" rIns="144000" bIns="14400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fr-FR" sz="1800" b="1" dirty="0">
                <a:solidFill>
                  <a:srgbClr val="004A99"/>
                </a:solidFill>
              </a:rPr>
              <a:t>Recommandation 6. </a:t>
            </a:r>
            <a:r>
              <a:rPr lang="fr-FR" sz="1800" dirty="0">
                <a:solidFill>
                  <a:srgbClr val="004A99"/>
                </a:solidFill>
              </a:rPr>
              <a:t>Investir dans l’éducation primaire pour réduire le nombre de décrocheurs et de NEET. Poursuivre les politiques de formation et d’insertion intensives à destination des jeunes décrocheurs.</a:t>
            </a:r>
          </a:p>
        </p:txBody>
      </p:sp>
    </p:spTree>
    <p:extLst>
      <p:ext uri="{BB962C8B-B14F-4D97-AF65-F5344CB8AC3E}">
        <p14:creationId xmlns:p14="http://schemas.microsoft.com/office/powerpoint/2010/main" val="21972558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5EEDB-6239-1B3B-A29D-12703C71494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FDD0E46-E236-9946-CEDA-0A3156DCF384}"/>
              </a:ext>
            </a:extLst>
          </p:cNvPr>
          <p:cNvSpPr>
            <a:spLocks noGrp="1"/>
          </p:cNvSpPr>
          <p:nvPr>
            <p:ph type="title"/>
          </p:nvPr>
        </p:nvSpPr>
        <p:spPr>
          <a:xfrm>
            <a:off x="467999" y="348995"/>
            <a:ext cx="8028305" cy="1708160"/>
          </a:xfrm>
        </p:spPr>
        <p:txBody>
          <a:bodyPr/>
          <a:lstStyle/>
          <a:p>
            <a:r>
              <a:rPr lang="fr-FR" sz="2800" dirty="0">
                <a:solidFill>
                  <a:srgbClr val="004A99"/>
                </a:solidFill>
              </a:rPr>
              <a:t>II. Vers une nouvelle stratégie pour un plein emploi </a:t>
            </a:r>
            <a:br>
              <a:rPr lang="fr-FR" sz="2800" dirty="0">
                <a:solidFill>
                  <a:srgbClr val="004A99"/>
                </a:solidFill>
              </a:rPr>
            </a:br>
            <a:r>
              <a:rPr lang="fr-FR" sz="2800" dirty="0">
                <a:solidFill>
                  <a:srgbClr val="004A99"/>
                </a:solidFill>
              </a:rPr>
              <a:t>de qualité</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Améliorer le taux d’emploi des seniors</a:t>
            </a:r>
            <a:br>
              <a:rPr lang="fr-FR" sz="2800" dirty="0">
                <a:solidFill>
                  <a:srgbClr val="004A99"/>
                </a:solidFill>
              </a:rPr>
            </a:br>
            <a:endParaRPr lang="fr-FR" sz="2800" dirty="0">
              <a:solidFill>
                <a:srgbClr val="004A99"/>
              </a:solidFill>
            </a:endParaRPr>
          </a:p>
        </p:txBody>
      </p:sp>
      <p:sp>
        <p:nvSpPr>
          <p:cNvPr id="4" name="object 3">
            <a:extLst>
              <a:ext uri="{FF2B5EF4-FFF2-40B4-BE49-F238E27FC236}">
                <a16:creationId xmlns:a16="http://schemas.microsoft.com/office/drawing/2014/main" id="{2861C624-EC25-B48B-189F-4F675441B108}"/>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65FB3A43-DD91-B8DA-4937-7F89CE97634B}"/>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03ED458C-A630-8787-143C-736D086353D7}"/>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08F81681-5954-8500-8306-40E1DE061AF7}"/>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26</a:t>
            </a:fld>
            <a:endParaRPr spc="-25" dirty="0"/>
          </a:p>
        </p:txBody>
      </p:sp>
      <p:cxnSp>
        <p:nvCxnSpPr>
          <p:cNvPr id="10" name="Connecteur droit 9">
            <a:extLst>
              <a:ext uri="{FF2B5EF4-FFF2-40B4-BE49-F238E27FC236}">
                <a16:creationId xmlns:a16="http://schemas.microsoft.com/office/drawing/2014/main" id="{63C979A4-2EC3-D874-0A36-312ADDB6BA8D}"/>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4427BBB6-80E3-2227-B50B-8B49BD4740FF}"/>
              </a:ext>
            </a:extLst>
          </p:cNvPr>
          <p:cNvSpPr txBox="1">
            <a:spLocks/>
          </p:cNvSpPr>
          <p:nvPr/>
        </p:nvSpPr>
        <p:spPr>
          <a:xfrm>
            <a:off x="467999" y="1980211"/>
            <a:ext cx="8005425" cy="3985706"/>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Forte amélioration du taux d’emploi des 55-59 ans, mais écart qui reste fort par rapport à nos voisins européens sur la tranche 60-64 ans.</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Rappeler que le principal levier pour favoriser l’emploi des seniors est le report de l’âge de cessation d’activité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sym typeface="Wingdings" panose="05000000000000000000" pitchFamily="2" charset="2"/>
              </a:rPr>
              <a:t>Au-delà de l’ambition de cette note de proposer de nouvelles pistes de réforme du système de retraite, mais néanmoins:</a:t>
            </a:r>
          </a:p>
          <a:p>
            <a:pPr marL="742950" lvl="1" indent="-285750">
              <a:spcAft>
                <a:spcPts val="600"/>
              </a:spcAft>
              <a:buFont typeface="Wingdings" panose="05000000000000000000" pitchFamily="2" charset="2"/>
              <a:buChar char="Ø"/>
            </a:pPr>
            <a:r>
              <a:rPr lang="fr-FR" dirty="0">
                <a:ea typeface="Aptos" panose="020B0004020202020204" pitchFamily="34" charset="0"/>
                <a:cs typeface="Times New Roman" panose="02020603050405020304" pitchFamily="18" charset="0"/>
                <a:sym typeface="Wingdings" panose="05000000000000000000" pitchFamily="2" charset="2"/>
              </a:rPr>
              <a:t>L</a:t>
            </a:r>
            <a:r>
              <a:rPr lang="fr-FR" dirty="0">
                <a:latin typeface="+mn-lt"/>
                <a:ea typeface="Aptos" panose="020B0004020202020204" pitchFamily="34" charset="0"/>
                <a:cs typeface="Times New Roman" panose="02020603050405020304" pitchFamily="18" charset="0"/>
                <a:sym typeface="Wingdings" panose="05000000000000000000" pitchFamily="2" charset="2"/>
              </a:rPr>
              <a:t>es dispositifs de retraite anticipée pour carrière longue sont devenus de moins en moins ciblés sur les salariés les plus fragiles</a:t>
            </a:r>
          </a:p>
          <a:p>
            <a:pPr marL="742950" lvl="1" indent="-285750">
              <a:spcAft>
                <a:spcPts val="600"/>
              </a:spcAft>
              <a:buFont typeface="Wingdings" panose="05000000000000000000" pitchFamily="2" charset="2"/>
              <a:buChar char="Ø"/>
            </a:pPr>
            <a:r>
              <a:rPr lang="fr-FR" dirty="0">
                <a:ea typeface="Aptos" panose="020B0004020202020204" pitchFamily="34" charset="0"/>
                <a:cs typeface="Times New Roman" panose="02020603050405020304" pitchFamily="18" charset="0"/>
                <a:sym typeface="Wingdings" panose="05000000000000000000" pitchFamily="2" charset="2"/>
              </a:rPr>
              <a:t>L</a:t>
            </a:r>
            <a:r>
              <a:rPr lang="fr-FR" dirty="0">
                <a:latin typeface="+mn-lt"/>
                <a:ea typeface="Aptos" panose="020B0004020202020204" pitchFamily="34" charset="0"/>
                <a:cs typeface="Times New Roman" panose="02020603050405020304" pitchFamily="18" charset="0"/>
                <a:sym typeface="Wingdings" panose="05000000000000000000" pitchFamily="2" charset="2"/>
              </a:rPr>
              <a:t>es incitations au report d’activité restent limitées par la double condition d’obtention du taux plein (par l’âge et par la durée d’assurance).</a:t>
            </a:r>
          </a:p>
          <a:p>
            <a:pPr marL="285750" indent="-285750">
              <a:spcAft>
                <a:spcPts val="600"/>
              </a:spcAft>
              <a:buFont typeface="Arial" panose="020B0604020202020204" pitchFamily="34" charset="0"/>
              <a:buChar char="•"/>
            </a:pPr>
            <a:r>
              <a:rPr lang="fr-FR" sz="1800" dirty="0">
                <a:effectLst/>
                <a:latin typeface="Aptos" panose="020B0004020202020204" pitchFamily="34" charset="0"/>
                <a:ea typeface="Aptos" panose="020B0004020202020204" pitchFamily="34" charset="0"/>
                <a:cs typeface="Times New Roman" panose="02020603050405020304" pitchFamily="18" charset="0"/>
              </a:rPr>
              <a:t>L’enjeu est de permettre à ceux ou celles qui ont un état de santé dégradé de pouvoir cesser ou réduire leur activité de façon plus précoce, tout en favorisant un report global de l’âge du retrait du marché du travail. </a:t>
            </a: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1834209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C2455-4774-F5DE-B124-EA967B46442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218D329-881E-DF22-326A-0AFE31CBD2EE}"/>
              </a:ext>
            </a:extLst>
          </p:cNvPr>
          <p:cNvSpPr>
            <a:spLocks noGrp="1"/>
          </p:cNvSpPr>
          <p:nvPr>
            <p:ph type="title"/>
          </p:nvPr>
        </p:nvSpPr>
        <p:spPr>
          <a:xfrm>
            <a:off x="467999" y="348995"/>
            <a:ext cx="8028305" cy="1708160"/>
          </a:xfrm>
        </p:spPr>
        <p:txBody>
          <a:bodyPr/>
          <a:lstStyle/>
          <a:p>
            <a:r>
              <a:rPr lang="fr-FR" sz="2800" dirty="0">
                <a:solidFill>
                  <a:srgbClr val="004A99"/>
                </a:solidFill>
              </a:rPr>
              <a:t>II. Vers une nouvelle stratégie pour un plein emploi </a:t>
            </a:r>
            <a:br>
              <a:rPr lang="fr-FR" sz="2800" dirty="0">
                <a:solidFill>
                  <a:srgbClr val="004A99"/>
                </a:solidFill>
              </a:rPr>
            </a:br>
            <a:r>
              <a:rPr lang="fr-FR" sz="2800" dirty="0">
                <a:solidFill>
                  <a:srgbClr val="004A99"/>
                </a:solidFill>
              </a:rPr>
              <a:t>de qualité</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Améliorer l’emploi par les politiques de logement et de transport</a:t>
            </a:r>
            <a:br>
              <a:rPr lang="fr-FR" sz="2800" dirty="0">
                <a:solidFill>
                  <a:srgbClr val="004A99"/>
                </a:solidFill>
              </a:rPr>
            </a:br>
            <a:endParaRPr lang="fr-FR" sz="2800" dirty="0">
              <a:solidFill>
                <a:srgbClr val="004A99"/>
              </a:solidFill>
            </a:endParaRPr>
          </a:p>
        </p:txBody>
      </p:sp>
      <p:sp>
        <p:nvSpPr>
          <p:cNvPr id="4" name="object 3">
            <a:extLst>
              <a:ext uri="{FF2B5EF4-FFF2-40B4-BE49-F238E27FC236}">
                <a16:creationId xmlns:a16="http://schemas.microsoft.com/office/drawing/2014/main" id="{A25E1E1A-07F2-ED28-2C4A-B98A2C717A6E}"/>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337D078D-2607-5969-1515-DDC5EF8D109C}"/>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64E7016B-7952-9040-0EB5-C50D3BF823FC}"/>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3ABEC381-71C5-5E8A-DB54-34CDFB5DB597}"/>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27</a:t>
            </a:fld>
            <a:endParaRPr spc="-25" dirty="0"/>
          </a:p>
        </p:txBody>
      </p:sp>
      <p:cxnSp>
        <p:nvCxnSpPr>
          <p:cNvPr id="10" name="Connecteur droit 9">
            <a:extLst>
              <a:ext uri="{FF2B5EF4-FFF2-40B4-BE49-F238E27FC236}">
                <a16:creationId xmlns:a16="http://schemas.microsoft.com/office/drawing/2014/main" id="{E1CFBD73-0B72-0C41-3074-9BE1D6147E67}"/>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E0408073-55FB-857C-71F7-DFCDBE1DE4A2}"/>
              </a:ext>
            </a:extLst>
          </p:cNvPr>
          <p:cNvSpPr txBox="1">
            <a:spLocks/>
          </p:cNvSpPr>
          <p:nvPr/>
        </p:nvSpPr>
        <p:spPr>
          <a:xfrm>
            <a:off x="467999" y="1980211"/>
            <a:ext cx="8028305" cy="1938992"/>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fr-FR" sz="1800" dirty="0"/>
              <a:t>Les politiques de logement et de transport : politiques structurelles complémentaires aux politiques de l’emploi. </a:t>
            </a:r>
          </a:p>
          <a:p>
            <a:pPr marL="285750" indent="-285750">
              <a:buFont typeface="Arial" panose="020B0604020202020204" pitchFamily="34" charset="0"/>
              <a:buChar char="•"/>
            </a:pPr>
            <a:r>
              <a:rPr lang="fr-FR" sz="1800" dirty="0"/>
              <a:t>Des coûts élevés de logement ou des temps de transport importants limitent la mobilité des travailleurs, réduisent l’accès aux bassins d’emploi les plus dynamiques, augmentent les salaires d’équilibre et compliquent les recrutements. </a:t>
            </a:r>
          </a:p>
          <a:p>
            <a:pPr marL="285750" indent="-285750">
              <a:buFont typeface="Arial" panose="020B0604020202020204" pitchFamily="34" charset="0"/>
              <a:buChar char="•"/>
            </a:pPr>
            <a:r>
              <a:rPr lang="fr-FR" sz="1800" dirty="0"/>
              <a:t>Ces politiques spatiales doivent donc systématiquement être pensées à l’aune de leurs effets sur la formation des salaires et sur l’emploi </a:t>
            </a:r>
            <a:endParaRPr lang="fr-FR" sz="1800" dirty="0">
              <a:sym typeface="Wingdings" panose="05000000000000000000" pitchFamily="2" charset="2"/>
            </a:endParaRPr>
          </a:p>
        </p:txBody>
      </p:sp>
      <p:sp>
        <p:nvSpPr>
          <p:cNvPr id="12" name="Espace réservé du texte 2">
            <a:extLst>
              <a:ext uri="{FF2B5EF4-FFF2-40B4-BE49-F238E27FC236}">
                <a16:creationId xmlns:a16="http://schemas.microsoft.com/office/drawing/2014/main" id="{F5F3CB47-AE72-E9B7-95D0-8BD5EEAEEF0B}"/>
              </a:ext>
            </a:extLst>
          </p:cNvPr>
          <p:cNvSpPr txBox="1">
            <a:spLocks/>
          </p:cNvSpPr>
          <p:nvPr/>
        </p:nvSpPr>
        <p:spPr>
          <a:xfrm>
            <a:off x="457200" y="4062611"/>
            <a:ext cx="8028305" cy="2229805"/>
          </a:xfrm>
          <a:prstGeom prst="rect">
            <a:avLst/>
          </a:prstGeom>
          <a:ln>
            <a:solidFill>
              <a:srgbClr val="004A99"/>
            </a:solidFill>
          </a:ln>
        </p:spPr>
        <p:txBody>
          <a:bodyPr wrap="square" lIns="144000" tIns="144000" rIns="144000" bIns="14400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r>
              <a:rPr lang="fr-FR" sz="1800" b="1" dirty="0">
                <a:solidFill>
                  <a:srgbClr val="004A99"/>
                </a:solidFill>
              </a:rPr>
              <a:t>Recommandation 7. </a:t>
            </a:r>
            <a:r>
              <a:rPr lang="fr-FR" sz="1800" dirty="0">
                <a:solidFill>
                  <a:srgbClr val="004A99"/>
                </a:solidFill>
              </a:rPr>
              <a:t>Favoriser la construction de logements dans les zones denses en emploi et améliorer la mobilité résidentielle afin de faciliter l’accès à l’emploi des travailleurs modestes.</a:t>
            </a:r>
            <a:r>
              <a:rPr lang="fr-FR" sz="1800" b="1" kern="100" dirty="0">
                <a:latin typeface="Aptos" panose="020B0004020202020204" pitchFamily="34" charset="0"/>
                <a:ea typeface="Aptos" panose="020B0004020202020204" pitchFamily="34" charset="0"/>
                <a:cs typeface="Times New Roman" panose="02020603050405020304" pitchFamily="18" charset="0"/>
              </a:rPr>
              <a:t> </a:t>
            </a:r>
            <a:br>
              <a:rPr lang="fr-FR" sz="1800" b="1" kern="100" dirty="0">
                <a:latin typeface="Aptos" panose="020B0004020202020204" pitchFamily="34" charset="0"/>
                <a:ea typeface="Aptos" panose="020B0004020202020204" pitchFamily="34" charset="0"/>
                <a:cs typeface="Times New Roman" panose="02020603050405020304" pitchFamily="18" charset="0"/>
              </a:rPr>
            </a:br>
            <a:endParaRPr lang="fr-FR" sz="1800" b="1" kern="100" dirty="0">
              <a:latin typeface="Aptos" panose="020B0004020202020204" pitchFamily="34" charset="0"/>
              <a:ea typeface="Aptos" panose="020B0004020202020204" pitchFamily="34" charset="0"/>
              <a:cs typeface="Times New Roman" panose="02020603050405020304" pitchFamily="18" charset="0"/>
            </a:endParaRPr>
          </a:p>
          <a:p>
            <a:r>
              <a:rPr lang="fr-FR" sz="1800" b="1" dirty="0">
                <a:solidFill>
                  <a:srgbClr val="004A99"/>
                </a:solidFill>
              </a:rPr>
              <a:t>Recommandation 8.</a:t>
            </a:r>
            <a:r>
              <a:rPr lang="fr-FR" sz="1800" dirty="0">
                <a:solidFill>
                  <a:srgbClr val="004A99"/>
                </a:solidFill>
              </a:rPr>
              <a:t> Favoriser les transports des zones à chômage élevé vers les centres denses en emploi, pour jouer sur l’offre de travail globale en permettant aux travailleurs d’accepter plus facilement de nouveaux emplois.</a:t>
            </a:r>
          </a:p>
        </p:txBody>
      </p:sp>
    </p:spTree>
    <p:extLst>
      <p:ext uri="{BB962C8B-B14F-4D97-AF65-F5344CB8AC3E}">
        <p14:creationId xmlns:p14="http://schemas.microsoft.com/office/powerpoint/2010/main" val="7073327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3EC02-AE4A-2BD1-8220-565D67B28C5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5EB4B85-1A95-D3F3-7ADA-68C2E2A9BE00}"/>
              </a:ext>
            </a:extLst>
          </p:cNvPr>
          <p:cNvSpPr>
            <a:spLocks noGrp="1"/>
          </p:cNvSpPr>
          <p:nvPr>
            <p:ph type="title"/>
          </p:nvPr>
        </p:nvSpPr>
        <p:spPr>
          <a:xfrm>
            <a:off x="467999" y="348995"/>
            <a:ext cx="8028305" cy="938719"/>
          </a:xfrm>
        </p:spPr>
        <p:txBody>
          <a:bodyPr/>
          <a:lstStyle/>
          <a:p>
            <a:r>
              <a:rPr lang="fr-FR" sz="2800" dirty="0">
                <a:solidFill>
                  <a:srgbClr val="004A99"/>
                </a:solidFill>
              </a:rPr>
              <a:t>Conclusion</a:t>
            </a:r>
            <a:br>
              <a:rPr lang="fr-FR" sz="2800" dirty="0">
                <a:solidFill>
                  <a:srgbClr val="004A99"/>
                </a:solidFill>
              </a:rPr>
            </a:br>
            <a:r>
              <a:rPr lang="fr-FR" sz="500" dirty="0">
                <a:solidFill>
                  <a:srgbClr val="004A99"/>
                </a:solidFill>
              </a:rPr>
              <a:t> </a:t>
            </a:r>
            <a:br>
              <a:rPr lang="fr-FR" sz="2800" dirty="0">
                <a:solidFill>
                  <a:srgbClr val="004A99"/>
                </a:solidFill>
              </a:rPr>
            </a:br>
            <a:endParaRPr lang="fr-FR" sz="2800" dirty="0">
              <a:solidFill>
                <a:srgbClr val="004A99"/>
              </a:solidFill>
            </a:endParaRPr>
          </a:p>
        </p:txBody>
      </p:sp>
      <p:sp>
        <p:nvSpPr>
          <p:cNvPr id="4" name="object 3">
            <a:extLst>
              <a:ext uri="{FF2B5EF4-FFF2-40B4-BE49-F238E27FC236}">
                <a16:creationId xmlns:a16="http://schemas.microsoft.com/office/drawing/2014/main" id="{45D77ACF-62DF-2114-50D7-A4267DA522DE}"/>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CDEBA7C5-FDE4-4D80-F3DE-4F289089FAED}"/>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BE1B087B-A7FD-C207-95B0-E8E454D0FA0A}"/>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365D93BA-3CE3-DDC5-D669-C23974811D8C}"/>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28</a:t>
            </a:fld>
            <a:endParaRPr spc="-25" dirty="0"/>
          </a:p>
        </p:txBody>
      </p:sp>
      <p:cxnSp>
        <p:nvCxnSpPr>
          <p:cNvPr id="10" name="Connecteur droit 9">
            <a:extLst>
              <a:ext uri="{FF2B5EF4-FFF2-40B4-BE49-F238E27FC236}">
                <a16:creationId xmlns:a16="http://schemas.microsoft.com/office/drawing/2014/main" id="{A2253792-489F-068B-A83A-F30B7DDC1C7E}"/>
              </a:ext>
            </a:extLst>
          </p:cNvPr>
          <p:cNvCxnSpPr/>
          <p:nvPr/>
        </p:nvCxnSpPr>
        <p:spPr>
          <a:xfrm>
            <a:off x="467999" y="914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
        <p:nvSpPr>
          <p:cNvPr id="9" name="Espace réservé du texte 2">
            <a:extLst>
              <a:ext uri="{FF2B5EF4-FFF2-40B4-BE49-F238E27FC236}">
                <a16:creationId xmlns:a16="http://schemas.microsoft.com/office/drawing/2014/main" id="{96D84320-1BB2-4ADA-4015-171AD83D6DB2}"/>
              </a:ext>
            </a:extLst>
          </p:cNvPr>
          <p:cNvSpPr txBox="1">
            <a:spLocks/>
          </p:cNvSpPr>
          <p:nvPr/>
        </p:nvSpPr>
        <p:spPr>
          <a:xfrm>
            <a:off x="348299" y="1318022"/>
            <a:ext cx="8447401" cy="3754874"/>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342900" indent="-342900">
              <a:buFont typeface="Arial" panose="020B0604020202020204" pitchFamily="34" charset="0"/>
              <a:buChar char="•"/>
            </a:pPr>
            <a:r>
              <a:rPr lang="fr-FR" sz="1800" dirty="0"/>
              <a:t>La politique de réduction des cotisations sociales, qui a constitué depuis les années 1990 un levier central de la politique de l’emploi, atteint progressivement ses limites.</a:t>
            </a:r>
          </a:p>
          <a:p>
            <a:endParaRPr lang="fr-FR" sz="500" dirty="0"/>
          </a:p>
          <a:p>
            <a:pPr marL="800100" lvl="1" indent="-342900">
              <a:buFont typeface="Wingdings" panose="05000000000000000000" pitchFamily="2" charset="2"/>
              <a:buChar char="Ø"/>
            </a:pPr>
            <a:r>
              <a:rPr lang="fr-FR" dirty="0"/>
              <a:t>Sans remettre en cause les effets positifs qu’elle a eus sur l’emploi peu qualifié, l’évolution du marché du travail et du système socio-fiscal conduit aujourd’hui à réinterroger le ciblage et l’ampleur de ces dispositifs.</a:t>
            </a:r>
          </a:p>
          <a:p>
            <a:pPr lvl="1"/>
            <a:endParaRPr lang="fr-FR" dirty="0"/>
          </a:p>
          <a:p>
            <a:pPr marL="342900" indent="-342900">
              <a:buFont typeface="Arial" panose="020B0604020202020204" pitchFamily="34" charset="0"/>
              <a:buChar char="•"/>
            </a:pPr>
            <a:r>
              <a:rPr lang="fr-FR" sz="1800" dirty="0"/>
              <a:t>Dans un contexte où les difficultés d’accès à l’emploi se concentrent davantage sur certains publics et certains territoires, la stratégie de soutien à l’emploi gagnerait à être progressivement rééquilibrée en faveur de politiques plus structurelles, notamment dans les domaines de la formation, de l’éducation, du logement et de la mobilité. </a:t>
            </a:r>
          </a:p>
          <a:p>
            <a:endParaRPr lang="fr-FR" sz="500" dirty="0"/>
          </a:p>
          <a:p>
            <a:pPr marL="800100" lvl="1" indent="-342900">
              <a:buFont typeface="Wingdings" panose="05000000000000000000" pitchFamily="2" charset="2"/>
              <a:buChar char="Ø"/>
            </a:pPr>
            <a:r>
              <a:rPr lang="fr-FR" dirty="0"/>
              <a:t>Ces politiques peuvent contribuer durablement à améliorer l’accès à l’emploi, les trajectoires salariales et la montée en gamme de l’économie française.</a:t>
            </a:r>
            <a:endParaRPr lang="fr-FR" dirty="0">
              <a:latin typeface="+mn-lt"/>
              <a:ea typeface="Aptos" panose="020B0004020202020204" pitchFamily="34" charset="0"/>
              <a:cs typeface="Times New Roman" panose="02020603050405020304" pitchFamily="18" charset="0"/>
              <a:sym typeface="Wingdings" panose="05000000000000000000" pitchFamily="2" charset="2"/>
            </a:endParaRPr>
          </a:p>
        </p:txBody>
      </p:sp>
    </p:spTree>
    <p:extLst>
      <p:ext uri="{BB962C8B-B14F-4D97-AF65-F5344CB8AC3E}">
        <p14:creationId xmlns:p14="http://schemas.microsoft.com/office/powerpoint/2010/main" val="2883728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A3E2CFB-1DB7-BED9-1363-426D97A5B2AA}"/>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793B507F-B2E0-20FE-0582-59B08D95EEE0}"/>
              </a:ext>
            </a:extLst>
          </p:cNvPr>
          <p:cNvSpPr txBox="1">
            <a:spLocks noGrp="1"/>
          </p:cNvSpPr>
          <p:nvPr>
            <p:ph type="title"/>
          </p:nvPr>
        </p:nvSpPr>
        <p:spPr>
          <a:xfrm>
            <a:off x="707374" y="2568508"/>
            <a:ext cx="7827026" cy="1720984"/>
          </a:xfrm>
          <a:prstGeom prst="rect">
            <a:avLst/>
          </a:prstGeom>
        </p:spPr>
        <p:txBody>
          <a:bodyPr vert="horz" wrap="square" lIns="0" tIns="12700" rIns="0" bIns="0" rtlCol="0">
            <a:spAutoFit/>
          </a:bodyPr>
          <a:lstStyle/>
          <a:p>
            <a:pPr marL="12700" algn="ctr">
              <a:lnSpc>
                <a:spcPct val="100000"/>
              </a:lnSpc>
              <a:spcBef>
                <a:spcPts val="100"/>
              </a:spcBef>
            </a:pPr>
            <a:r>
              <a:rPr lang="fr-FR" sz="3700" dirty="0">
                <a:solidFill>
                  <a:srgbClr val="004A99"/>
                </a:solidFill>
              </a:rPr>
              <a:t>Partie I.</a:t>
            </a:r>
            <a:br>
              <a:rPr lang="fr-FR" sz="3700" dirty="0">
                <a:solidFill>
                  <a:srgbClr val="004A99"/>
                </a:solidFill>
              </a:rPr>
            </a:br>
            <a:r>
              <a:rPr lang="fr-FR" sz="3700" dirty="0">
                <a:solidFill>
                  <a:srgbClr val="004A99"/>
                </a:solidFill>
              </a:rPr>
              <a:t>Une stratégie de soutien à l’emploi qui atteint progressivement ses limites</a:t>
            </a:r>
            <a:endParaRPr sz="3700" dirty="0">
              <a:solidFill>
                <a:srgbClr val="004A99"/>
              </a:solidFill>
            </a:endParaRPr>
          </a:p>
        </p:txBody>
      </p:sp>
      <p:sp>
        <p:nvSpPr>
          <p:cNvPr id="4" name="object 4">
            <a:extLst>
              <a:ext uri="{FF2B5EF4-FFF2-40B4-BE49-F238E27FC236}">
                <a16:creationId xmlns:a16="http://schemas.microsoft.com/office/drawing/2014/main" id="{221D8514-ECF8-6078-334C-AF48316D6E14}"/>
              </a:ext>
            </a:extLst>
          </p:cNvPr>
          <p:cNvSpPr txBox="1"/>
          <p:nvPr/>
        </p:nvSpPr>
        <p:spPr>
          <a:xfrm>
            <a:off x="707374" y="6421628"/>
            <a:ext cx="801370" cy="197490"/>
          </a:xfrm>
          <a:prstGeom prst="rect">
            <a:avLst/>
          </a:prstGeom>
        </p:spPr>
        <p:txBody>
          <a:bodyPr vert="horz" wrap="square" lIns="0" tIns="12700" rIns="0" bIns="0" rtlCol="0">
            <a:spAutoFit/>
          </a:bodyPr>
          <a:lstStyle/>
          <a:p>
            <a:pPr marL="12700">
              <a:lnSpc>
                <a:spcPct val="100000"/>
              </a:lnSpc>
              <a:spcBef>
                <a:spcPts val="100"/>
              </a:spcBef>
            </a:pPr>
            <a:fld id="{019D0110-DCC7-4793-95D8-E3257DBF92FE}" type="datetime1">
              <a:rPr lang="fr-FR" sz="1200" spc="-40" smtClean="0">
                <a:solidFill>
                  <a:srgbClr val="004A99"/>
                </a:solidFill>
                <a:latin typeface="Calibri"/>
                <a:cs typeface="Calibri"/>
              </a:rPr>
              <a:t>15/06/2026</a:t>
            </a:fld>
            <a:endParaRPr sz="1200" dirty="0">
              <a:solidFill>
                <a:srgbClr val="004A99"/>
              </a:solidFill>
              <a:latin typeface="Calibri"/>
              <a:cs typeface="Calibri"/>
            </a:endParaRPr>
          </a:p>
        </p:txBody>
      </p:sp>
      <p:sp>
        <p:nvSpPr>
          <p:cNvPr id="5" name="object 5">
            <a:extLst>
              <a:ext uri="{FF2B5EF4-FFF2-40B4-BE49-F238E27FC236}">
                <a16:creationId xmlns:a16="http://schemas.microsoft.com/office/drawing/2014/main" id="{886F7BAE-1B79-314C-33C8-4326F49AAA6E}"/>
              </a:ext>
            </a:extLst>
          </p:cNvPr>
          <p:cNvSpPr txBox="1"/>
          <p:nvPr/>
        </p:nvSpPr>
        <p:spPr>
          <a:xfrm>
            <a:off x="8332137" y="6421628"/>
            <a:ext cx="102870" cy="208279"/>
          </a:xfrm>
          <a:prstGeom prst="rect">
            <a:avLst/>
          </a:prstGeom>
        </p:spPr>
        <p:txBody>
          <a:bodyPr vert="horz" wrap="square" lIns="0" tIns="12700" rIns="0" bIns="0" rtlCol="0">
            <a:spAutoFit/>
          </a:bodyPr>
          <a:lstStyle/>
          <a:p>
            <a:pPr marL="12700">
              <a:lnSpc>
                <a:spcPct val="100000"/>
              </a:lnSpc>
              <a:spcBef>
                <a:spcPts val="100"/>
              </a:spcBef>
            </a:pPr>
            <a:r>
              <a:rPr sz="1200" spc="-50" dirty="0">
                <a:solidFill>
                  <a:srgbClr val="888888"/>
                </a:solidFill>
                <a:latin typeface="Calibri"/>
                <a:cs typeface="Calibri"/>
              </a:rPr>
              <a:t>1</a:t>
            </a:r>
            <a:endParaRPr sz="1200">
              <a:latin typeface="Calibri"/>
              <a:cs typeface="Calibri"/>
            </a:endParaRPr>
          </a:p>
        </p:txBody>
      </p:sp>
    </p:spTree>
    <p:extLst>
      <p:ext uri="{BB962C8B-B14F-4D97-AF65-F5344CB8AC3E}">
        <p14:creationId xmlns:p14="http://schemas.microsoft.com/office/powerpoint/2010/main" val="37056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DDE57-56FE-E82B-7087-C6B6C22FD59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43848060-4F95-E7F2-434B-D98D82DA6812}"/>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highlight>
                  <a:srgbClr val="FFFF00"/>
                </a:highlight>
              </a:rPr>
            </a:br>
            <a:r>
              <a:rPr lang="fr-FR" sz="500" dirty="0">
                <a:solidFill>
                  <a:srgbClr val="004A99"/>
                </a:solidFill>
              </a:rPr>
              <a:t> </a:t>
            </a:r>
            <a:br>
              <a:rPr lang="fr-FR" sz="2800" dirty="0">
                <a:solidFill>
                  <a:srgbClr val="004A99"/>
                </a:solidFill>
              </a:rPr>
            </a:br>
            <a:r>
              <a:rPr lang="fr-FR" sz="2200" dirty="0">
                <a:solidFill>
                  <a:srgbClr val="004A99"/>
                </a:solidFill>
              </a:rPr>
              <a:t>Les exonérations ont fortement réduit le coût des emplois au Smic</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6E6D38C9-66A6-2E94-0AA1-92BDE4FEFDCB}"/>
              </a:ext>
            </a:extLst>
          </p:cNvPr>
          <p:cNvSpPr>
            <a:spLocks noGrp="1"/>
          </p:cNvSpPr>
          <p:nvPr>
            <p:ph type="body" idx="1"/>
          </p:nvPr>
        </p:nvSpPr>
        <p:spPr>
          <a:xfrm>
            <a:off x="467999" y="1980211"/>
            <a:ext cx="8028305" cy="4170372"/>
          </a:xfrm>
        </p:spPr>
        <p:txBody>
          <a:bodyPr/>
          <a:lstStyle/>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rPr>
              <a:t>Début des années 1990 : </a:t>
            </a:r>
            <a:r>
              <a:rPr lang="fr-FR" sz="1800" dirty="0">
                <a:latin typeface="+mn-lt"/>
                <a:ea typeface="Aptos" panose="020B0004020202020204" pitchFamily="34" charset="0"/>
                <a:cs typeface="Times New Roman" panose="02020603050405020304" pitchFamily="18" charset="0"/>
              </a:rPr>
              <a:t>chômage élevé et coûts du travail importants, notamment sur les bas salaires. </a:t>
            </a:r>
          </a:p>
          <a:p>
            <a:pPr marL="285750" indent="-285750">
              <a:spcAft>
                <a:spcPts val="600"/>
              </a:spcAft>
              <a:buFont typeface="Arial" panose="020B0604020202020204" pitchFamily="34" charset="0"/>
              <a:buChar char="•"/>
            </a:pPr>
            <a:r>
              <a:rPr lang="fr-FR" sz="1800" dirty="0">
                <a:latin typeface="+mn-lt"/>
                <a:ea typeface="Aptos" panose="020B0004020202020204" pitchFamily="34" charset="0"/>
                <a:cs typeface="Times New Roman" panose="02020603050405020304" pitchFamily="18" charset="0"/>
              </a:rPr>
              <a:t>Suivi d’une succession de réformes ambitieuses </a:t>
            </a:r>
            <a:r>
              <a:rPr lang="fr-FR" sz="1800" b="1" dirty="0">
                <a:latin typeface="+mn-lt"/>
                <a:ea typeface="Aptos" panose="020B0004020202020204" pitchFamily="34" charset="0"/>
                <a:cs typeface="Times New Roman" panose="02020603050405020304" pitchFamily="18" charset="0"/>
              </a:rPr>
              <a:t>d’allègement des charges sur les bas salaires</a:t>
            </a:r>
          </a:p>
          <a:p>
            <a:pPr marL="800100" lvl="1" indent="-342900">
              <a:spcAft>
                <a:spcPts val="600"/>
              </a:spcAft>
              <a:buFont typeface="+mj-lt"/>
              <a:buAutoNum type="arabicPeriod"/>
            </a:pPr>
            <a:r>
              <a:rPr lang="fr-FR" dirty="0">
                <a:latin typeface="+mn-lt"/>
                <a:ea typeface="Aptos" panose="020B0004020202020204" pitchFamily="34" charset="0"/>
                <a:cs typeface="Times New Roman" panose="02020603050405020304" pitchFamily="18" charset="0"/>
              </a:rPr>
              <a:t>Première phase ciblée (années 1990-2000) : entre 1 et 1,2 puis 1,3 Smic</a:t>
            </a:r>
          </a:p>
          <a:p>
            <a:pPr marL="800100" lvl="1" indent="-342900">
              <a:spcAft>
                <a:spcPts val="600"/>
              </a:spcAft>
              <a:buFont typeface="+mj-lt"/>
              <a:buAutoNum type="arabicPeriod"/>
            </a:pPr>
            <a:r>
              <a:rPr lang="fr-FR" dirty="0">
                <a:latin typeface="+mn-lt"/>
                <a:ea typeface="Aptos" panose="020B0004020202020204" pitchFamily="34" charset="0"/>
                <a:cs typeface="Times New Roman" panose="02020603050405020304" pitchFamily="18" charset="0"/>
              </a:rPr>
              <a:t>Seconde phase plus large (à partir de 2015) :  jusqu’à 3,5 Smic</a:t>
            </a:r>
          </a:p>
          <a:p>
            <a:pPr lvl="1">
              <a:spcAft>
                <a:spcPts val="600"/>
              </a:spcAft>
            </a:pPr>
            <a:endParaRPr lang="fr-FR" sz="500" dirty="0">
              <a:latin typeface="+mn-lt"/>
              <a:ea typeface="Aptos" panose="020B0004020202020204" pitchFamily="34" charset="0"/>
              <a:cs typeface="Times New Roman" panose="02020603050405020304" pitchFamily="18" charset="0"/>
            </a:endParaRPr>
          </a:p>
          <a:p>
            <a:pPr marL="285750" indent="-285750">
              <a:spcAft>
                <a:spcPts val="600"/>
              </a:spcAft>
              <a:buFont typeface="Wingdings" panose="05000000000000000000" pitchFamily="2" charset="2"/>
              <a:buChar char="à"/>
            </a:pPr>
            <a:r>
              <a:rPr lang="fr-FR" sz="1800"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rPr>
              <a:t>Jusqu’à </a:t>
            </a:r>
            <a:r>
              <a:rPr lang="fr-FR" sz="1800" b="1"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rPr>
              <a:t>-40,3 pp </a:t>
            </a:r>
            <a:r>
              <a:rPr lang="fr-FR" sz="1800"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rPr>
              <a:t>sur les cotisations emplo</a:t>
            </a:r>
            <a:r>
              <a:rPr lang="fr-FR" sz="1800" dirty="0">
                <a:solidFill>
                  <a:srgbClr val="004A99"/>
                </a:solidFill>
                <a:ea typeface="Aptos" panose="020B0004020202020204" pitchFamily="34" charset="0"/>
                <a:cs typeface="Times New Roman" panose="02020603050405020304" pitchFamily="18" charset="0"/>
                <a:sym typeface="Wingdings" panose="05000000000000000000" pitchFamily="2" charset="2"/>
              </a:rPr>
              <a:t>yeur (initialement 47,2%)</a:t>
            </a:r>
          </a:p>
          <a:p>
            <a:pPr marL="285750" indent="-285750">
              <a:spcAft>
                <a:spcPts val="600"/>
              </a:spcAft>
              <a:buFont typeface="Wingdings" panose="05000000000000000000" pitchFamily="2" charset="2"/>
              <a:buChar char="à"/>
            </a:pPr>
            <a:r>
              <a:rPr lang="fr-FR" sz="1800" dirty="0">
                <a:solidFill>
                  <a:srgbClr val="004A99"/>
                </a:solidFill>
                <a:ea typeface="Aptos" panose="020B0004020202020204" pitchFamily="34" charset="0"/>
                <a:cs typeface="Times New Roman" panose="02020603050405020304" pitchFamily="18" charset="0"/>
                <a:sym typeface="Wingdings" panose="05000000000000000000" pitchFamily="2" charset="2"/>
              </a:rPr>
              <a:t>Coût Smic / salaire médian (« ratio </a:t>
            </a:r>
            <a:r>
              <a:rPr lang="fr-FR" sz="1800" dirty="0" err="1">
                <a:solidFill>
                  <a:srgbClr val="004A99"/>
                </a:solidFill>
                <a:ea typeface="Aptos" panose="020B0004020202020204" pitchFamily="34" charset="0"/>
                <a:cs typeface="Times New Roman" panose="02020603050405020304" pitchFamily="18" charset="0"/>
                <a:sym typeface="Wingdings" panose="05000000000000000000" pitchFamily="2" charset="2"/>
              </a:rPr>
              <a:t>Kaitz</a:t>
            </a:r>
            <a:r>
              <a:rPr lang="fr-FR" sz="1800" dirty="0">
                <a:solidFill>
                  <a:srgbClr val="004A99"/>
                </a:solidFill>
                <a:ea typeface="Aptos" panose="020B0004020202020204" pitchFamily="34" charset="0"/>
                <a:cs typeface="Times New Roman" panose="02020603050405020304" pitchFamily="18" charset="0"/>
                <a:sym typeface="Wingdings" panose="05000000000000000000" pitchFamily="2" charset="2"/>
              </a:rPr>
              <a:t> ») est passé de </a:t>
            </a:r>
            <a:r>
              <a:rPr lang="fr-FR" sz="1800" b="1" dirty="0">
                <a:solidFill>
                  <a:srgbClr val="004A99"/>
                </a:solidFill>
                <a:ea typeface="Aptos" panose="020B0004020202020204" pitchFamily="34" charset="0"/>
                <a:cs typeface="Times New Roman" panose="02020603050405020304" pitchFamily="18" charset="0"/>
                <a:sym typeface="Wingdings" panose="05000000000000000000" pitchFamily="2" charset="2"/>
              </a:rPr>
              <a:t>57 %</a:t>
            </a:r>
            <a:r>
              <a:rPr lang="fr-FR" sz="1800" dirty="0">
                <a:solidFill>
                  <a:srgbClr val="004A99"/>
                </a:solidFill>
                <a:ea typeface="Aptos" panose="020B0004020202020204" pitchFamily="34" charset="0"/>
                <a:cs typeface="Times New Roman" panose="02020603050405020304" pitchFamily="18" charset="0"/>
                <a:sym typeface="Wingdings" panose="05000000000000000000" pitchFamily="2" charset="2"/>
              </a:rPr>
              <a:t> en 1990 à </a:t>
            </a:r>
            <a:r>
              <a:rPr lang="fr-FR" sz="1800" b="1" dirty="0">
                <a:solidFill>
                  <a:srgbClr val="004A99"/>
                </a:solidFill>
                <a:ea typeface="Aptos" panose="020B0004020202020204" pitchFamily="34" charset="0"/>
                <a:cs typeface="Times New Roman" panose="02020603050405020304" pitchFamily="18" charset="0"/>
                <a:sym typeface="Wingdings" panose="05000000000000000000" pitchFamily="2" charset="2"/>
              </a:rPr>
              <a:t>44 % </a:t>
            </a:r>
            <a:r>
              <a:rPr lang="fr-FR" sz="1800" dirty="0">
                <a:solidFill>
                  <a:srgbClr val="004A99"/>
                </a:solidFill>
                <a:ea typeface="Aptos" panose="020B0004020202020204" pitchFamily="34" charset="0"/>
                <a:cs typeface="Times New Roman" panose="02020603050405020304" pitchFamily="18" charset="0"/>
                <a:sym typeface="Wingdings" panose="05000000000000000000" pitchFamily="2" charset="2"/>
              </a:rPr>
              <a:t>en 2023</a:t>
            </a:r>
          </a:p>
          <a:p>
            <a:pPr>
              <a:spcAft>
                <a:spcPts val="600"/>
              </a:spcAft>
            </a:pPr>
            <a:endParaRPr lang="fr-FR" sz="500"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endParaRPr>
          </a:p>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2025 : </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Réduction des allègements pour les plus hauts revenus</a:t>
            </a:r>
          </a:p>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1</a:t>
            </a:r>
            <a:r>
              <a:rPr lang="fr-FR" sz="1800" b="1" baseline="30000" dirty="0">
                <a:latin typeface="+mn-lt"/>
                <a:ea typeface="Aptos" panose="020B0004020202020204" pitchFamily="34" charset="0"/>
                <a:cs typeface="Times New Roman" panose="02020603050405020304" pitchFamily="18" charset="0"/>
                <a:sym typeface="Wingdings" panose="05000000000000000000" pitchFamily="2" charset="2"/>
              </a:rPr>
              <a:t>er</a:t>
            </a: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 janvier 2026 : </a:t>
            </a:r>
            <a:r>
              <a:rPr lang="fr-FR" sz="1800" dirty="0">
                <a:latin typeface="+mn-lt"/>
                <a:ea typeface="Aptos" panose="020B0004020202020204" pitchFamily="34" charset="0"/>
                <a:cs typeface="Times New Roman" panose="02020603050405020304" pitchFamily="18" charset="0"/>
                <a:sym typeface="Wingdings" panose="05000000000000000000" pitchFamily="2" charset="2"/>
              </a:rPr>
              <a:t>Unification des dispositifs en une réduction générale dégressive unique jusqu’à 3 Smic. </a:t>
            </a:r>
          </a:p>
        </p:txBody>
      </p:sp>
      <p:sp>
        <p:nvSpPr>
          <p:cNvPr id="4" name="object 3">
            <a:extLst>
              <a:ext uri="{FF2B5EF4-FFF2-40B4-BE49-F238E27FC236}">
                <a16:creationId xmlns:a16="http://schemas.microsoft.com/office/drawing/2014/main" id="{D9BD092D-32E4-1368-AB0D-E3C5423DED8B}"/>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B10B65FE-2FB4-8EB7-43BA-3774C15B4EDD}"/>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FC4AEFF8-3636-6E79-4443-87C8CA36BAB1}"/>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0D6D469F-C454-EAF7-35A2-5C32F8DFCA94}"/>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4</a:t>
            </a:fld>
            <a:endParaRPr spc="-25" dirty="0"/>
          </a:p>
        </p:txBody>
      </p:sp>
      <p:cxnSp>
        <p:nvCxnSpPr>
          <p:cNvPr id="10" name="Connecteur droit 9">
            <a:extLst>
              <a:ext uri="{FF2B5EF4-FFF2-40B4-BE49-F238E27FC236}">
                <a16:creationId xmlns:a16="http://schemas.microsoft.com/office/drawing/2014/main" id="{13C045A5-0190-6390-C22C-F2240AEA8834}"/>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0038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6E70-B2E1-A799-601E-75B5B66E55D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E08EEE8-6AB4-CA65-F001-50B9BD281E8F}"/>
              </a:ext>
            </a:extLst>
          </p:cNvPr>
          <p:cNvSpPr>
            <a:spLocks noGrp="1"/>
          </p:cNvSpPr>
          <p:nvPr>
            <p:ph type="title"/>
          </p:nvPr>
        </p:nvSpPr>
        <p:spPr>
          <a:xfrm>
            <a:off x="467999" y="348995"/>
            <a:ext cx="7544761"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Des taux marginaux implicites élevés qui réduisent les incitations</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EBE402E2-FD21-3687-88B7-A029947806D4}"/>
              </a:ext>
            </a:extLst>
          </p:cNvPr>
          <p:cNvSpPr>
            <a:spLocks noGrp="1"/>
          </p:cNvSpPr>
          <p:nvPr>
            <p:ph type="body" idx="1"/>
          </p:nvPr>
        </p:nvSpPr>
        <p:spPr>
          <a:xfrm>
            <a:off x="467999" y="1980211"/>
            <a:ext cx="8028305" cy="4108817"/>
          </a:xfrm>
        </p:spPr>
        <p:txBody>
          <a:bodyPr/>
          <a:lstStyle/>
          <a:p>
            <a:pPr>
              <a:spcAft>
                <a:spcPts val="600"/>
              </a:spcAft>
            </a:pPr>
            <a:r>
              <a:rPr lang="fr-FR" sz="1800" b="1" dirty="0">
                <a:latin typeface="+mn-lt"/>
                <a:ea typeface="Aptos" panose="020B0004020202020204" pitchFamily="34" charset="0"/>
                <a:cs typeface="Times New Roman" panose="02020603050405020304" pitchFamily="18" charset="0"/>
              </a:rPr>
              <a:t>Objectifs des politiques de soutien aux bas salaires : </a:t>
            </a:r>
          </a:p>
          <a:p>
            <a:pPr marL="342900" indent="-342900">
              <a:spcAft>
                <a:spcPts val="600"/>
              </a:spcAft>
              <a:buFont typeface="+mj-lt"/>
              <a:buAutoNum type="arabicPeriod"/>
            </a:pPr>
            <a:r>
              <a:rPr lang="fr-FR" sz="1800" dirty="0">
                <a:ea typeface="Aptos" panose="020B0004020202020204" pitchFamily="34" charset="0"/>
                <a:cs typeface="Times New Roman" panose="02020603050405020304" pitchFamily="18" charset="0"/>
              </a:rPr>
              <a:t>Réduire le coût du travail pour favoriser l’emploi : allègements/exonérations de cotisations</a:t>
            </a:r>
          </a:p>
          <a:p>
            <a:pPr marL="342900" indent="-342900">
              <a:spcAft>
                <a:spcPts val="600"/>
              </a:spcAft>
              <a:buFont typeface="+mj-lt"/>
              <a:buAutoNum type="arabicPeriod"/>
            </a:pPr>
            <a:r>
              <a:rPr lang="fr-FR" sz="1800" dirty="0">
                <a:latin typeface="+mn-lt"/>
                <a:ea typeface="Aptos" panose="020B0004020202020204" pitchFamily="34" charset="0"/>
                <a:cs typeface="Times New Roman" panose="02020603050405020304" pitchFamily="18" charset="0"/>
              </a:rPr>
              <a:t>Augmenter le revenu disponible des salariés modestes : prime d’activité</a:t>
            </a:r>
          </a:p>
          <a:p>
            <a:endParaRPr lang="fr-FR" sz="1800" dirty="0">
              <a:solidFill>
                <a:schemeClr val="tx2"/>
              </a:solidFill>
              <a:latin typeface="+mn-lt"/>
              <a:ea typeface="Aptos" panose="020B0004020202020204" pitchFamily="34" charset="0"/>
              <a:cs typeface="Times New Roman" panose="02020603050405020304" pitchFamily="18" charset="0"/>
            </a:endParaRPr>
          </a:p>
          <a:p>
            <a:r>
              <a:rPr lang="fr-FR" sz="1800" dirty="0">
                <a:latin typeface="+mn-lt"/>
                <a:ea typeface="Aptos" panose="020B0004020202020204" pitchFamily="34" charset="0"/>
                <a:cs typeface="Times New Roman" panose="02020603050405020304" pitchFamily="18" charset="0"/>
              </a:rPr>
              <a:t>Mais, parce que dégressifs, ces dispositifs créent des </a:t>
            </a:r>
            <a:r>
              <a:rPr lang="fr-FR" sz="1800" b="1" dirty="0">
                <a:latin typeface="+mn-lt"/>
                <a:ea typeface="Aptos" panose="020B0004020202020204" pitchFamily="34" charset="0"/>
                <a:cs typeface="Times New Roman" panose="02020603050405020304" pitchFamily="18" charset="0"/>
              </a:rPr>
              <a:t>taux marginaux implicites élevés. </a:t>
            </a:r>
          </a:p>
          <a:p>
            <a:endParaRPr lang="fr-FR" sz="1800" b="1" dirty="0">
              <a:latin typeface="+mn-lt"/>
              <a:ea typeface="Aptos" panose="020B0004020202020204" pitchFamily="34" charset="0"/>
              <a:cs typeface="Times New Roman" panose="02020603050405020304" pitchFamily="18" charset="0"/>
            </a:endParaRPr>
          </a:p>
          <a:p>
            <a:r>
              <a:rPr lang="fr-FR" sz="1800" b="1" dirty="0">
                <a:latin typeface="+mn-lt"/>
                <a:ea typeface="Aptos" panose="020B0004020202020204" pitchFamily="34" charset="0"/>
                <a:cs typeface="Times New Roman" panose="02020603050405020304" pitchFamily="18" charset="0"/>
              </a:rPr>
              <a:t>Le taux marginal implicite détermine </a:t>
            </a:r>
            <a:r>
              <a:rPr lang="fr-FR" sz="1800" dirty="0">
                <a:latin typeface="+mn-lt"/>
                <a:ea typeface="Aptos" panose="020B0004020202020204" pitchFamily="34" charset="0"/>
                <a:cs typeface="Times New Roman" panose="02020603050405020304" pitchFamily="18" charset="0"/>
              </a:rPr>
              <a:t>le</a:t>
            </a:r>
            <a:r>
              <a:rPr lang="fr-FR" sz="1800" b="1" dirty="0">
                <a:latin typeface="+mn-lt"/>
                <a:ea typeface="Aptos" panose="020B0004020202020204" pitchFamily="34" charset="0"/>
                <a:cs typeface="Times New Roman" panose="02020603050405020304" pitchFamily="18" charset="0"/>
              </a:rPr>
              <a:t> </a:t>
            </a:r>
            <a:r>
              <a:rPr lang="fr-FR" sz="1800" dirty="0">
                <a:latin typeface="+mn-lt"/>
                <a:ea typeface="Aptos" panose="020B0004020202020204" pitchFamily="34" charset="0"/>
                <a:cs typeface="Times New Roman" panose="02020603050405020304" pitchFamily="18" charset="0"/>
              </a:rPr>
              <a:t>coût salarial nécessaire pour augmenter d’un euro le revenu disponible d’un salarié (ou </a:t>
            </a:r>
            <a:r>
              <a:rPr lang="fr-FR" sz="1800" i="1" dirty="0">
                <a:latin typeface="+mn-lt"/>
                <a:ea typeface="Aptos" panose="020B0004020202020204" pitchFamily="34" charset="0"/>
                <a:cs typeface="Times New Roman" panose="02020603050405020304" pitchFamily="18" charset="0"/>
              </a:rPr>
              <a:t>coin fiscal marginal</a:t>
            </a:r>
            <a:r>
              <a:rPr lang="fr-FR" sz="1800" dirty="0">
                <a:latin typeface="+mn-lt"/>
                <a:ea typeface="Aptos" panose="020B0004020202020204" pitchFamily="34" charset="0"/>
                <a:cs typeface="Times New Roman" panose="02020603050405020304" pitchFamily="18" charset="0"/>
              </a:rPr>
              <a:t>). </a:t>
            </a:r>
          </a:p>
          <a:p>
            <a:endParaRPr lang="fr-FR" sz="1800" dirty="0">
              <a:latin typeface="+mn-lt"/>
              <a:ea typeface="Aptos" panose="020B0004020202020204" pitchFamily="34" charset="0"/>
              <a:cs typeface="Times New Roman" panose="02020603050405020304" pitchFamily="18" charset="0"/>
            </a:endParaRPr>
          </a:p>
          <a:p>
            <a:r>
              <a:rPr lang="fr-FR" sz="1800" dirty="0">
                <a:latin typeface="+mn-lt"/>
                <a:ea typeface="Aptos" panose="020B0004020202020204" pitchFamily="34" charset="0"/>
                <a:cs typeface="Times New Roman" panose="02020603050405020304" pitchFamily="18" charset="0"/>
              </a:rPr>
              <a:t>Pour les salariés situés entre 1 et 1,4 SMIC (cœur de cible des dispositifs de soutien), une hausse de </a:t>
            </a:r>
            <a:r>
              <a:rPr lang="fr-FR" sz="1800" b="1" dirty="0">
                <a:latin typeface="+mn-lt"/>
                <a:ea typeface="Aptos" panose="020B0004020202020204" pitchFamily="34" charset="0"/>
                <a:cs typeface="Times New Roman" panose="02020603050405020304" pitchFamily="18" charset="0"/>
              </a:rPr>
              <a:t>100 euros en salaire </a:t>
            </a:r>
            <a:r>
              <a:rPr lang="fr-FR" sz="1800" dirty="0">
                <a:latin typeface="+mn-lt"/>
                <a:ea typeface="Aptos" panose="020B0004020202020204" pitchFamily="34" charset="0"/>
                <a:cs typeface="Times New Roman" panose="02020603050405020304" pitchFamily="18" charset="0"/>
              </a:rPr>
              <a:t>net peut parfois nécessiter plus de </a:t>
            </a:r>
            <a:r>
              <a:rPr lang="fr-FR" sz="1800" b="1" dirty="0">
                <a:latin typeface="+mn-lt"/>
                <a:ea typeface="Aptos" panose="020B0004020202020204" pitchFamily="34" charset="0"/>
                <a:cs typeface="Times New Roman" panose="02020603050405020304" pitchFamily="18" charset="0"/>
              </a:rPr>
              <a:t>400 euros de coût salarial. </a:t>
            </a:r>
          </a:p>
        </p:txBody>
      </p:sp>
      <p:sp>
        <p:nvSpPr>
          <p:cNvPr id="4" name="object 3">
            <a:extLst>
              <a:ext uri="{FF2B5EF4-FFF2-40B4-BE49-F238E27FC236}">
                <a16:creationId xmlns:a16="http://schemas.microsoft.com/office/drawing/2014/main" id="{D8FEA9E8-47F5-4DF2-2222-71D256194154}"/>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6A442DA6-A185-53F6-814F-BFB15761FC87}"/>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4F77E453-1AB6-DE58-0C7A-E7A161EFC6F7}"/>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F48A4BAC-95F5-948E-9C07-6739C06194B1}"/>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5</a:t>
            </a:fld>
            <a:endParaRPr spc="-25" dirty="0"/>
          </a:p>
        </p:txBody>
      </p:sp>
      <p:cxnSp>
        <p:nvCxnSpPr>
          <p:cNvPr id="10" name="Connecteur droit 9">
            <a:extLst>
              <a:ext uri="{FF2B5EF4-FFF2-40B4-BE49-F238E27FC236}">
                <a16:creationId xmlns:a16="http://schemas.microsoft.com/office/drawing/2014/main" id="{4E9EDFFB-CEEF-3AF2-744C-7A170190E1F0}"/>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469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028AB-4D8C-30D3-C96D-D29A20BD60F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9CCDD96-25F7-1EB7-8C5D-3BD7344AF341}"/>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Des taux marginaux implicites élevés qui réduisent les incitations</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C01954B6-9FBD-BAFD-A36F-B9E6673AED0D}"/>
              </a:ext>
            </a:extLst>
          </p:cNvPr>
          <p:cNvSpPr>
            <a:spLocks noGrp="1"/>
          </p:cNvSpPr>
          <p:nvPr>
            <p:ph type="body" idx="1"/>
          </p:nvPr>
        </p:nvSpPr>
        <p:spPr>
          <a:xfrm>
            <a:off x="467999" y="1980211"/>
            <a:ext cx="8028305" cy="4170372"/>
          </a:xfrm>
        </p:spPr>
        <p:txBody>
          <a:bodyPr/>
          <a:lstStyle/>
          <a:p>
            <a:pPr>
              <a:spcAft>
                <a:spcPts val="600"/>
              </a:spcAft>
            </a:pPr>
            <a:r>
              <a:rPr lang="fr-FR" sz="1800" b="1" dirty="0">
                <a:latin typeface="+mn-lt"/>
                <a:ea typeface="Aptos" panose="020B0004020202020204" pitchFamily="34" charset="0"/>
                <a:cs typeface="Times New Roman" panose="02020603050405020304" pitchFamily="18" charset="0"/>
              </a:rPr>
              <a:t>Arbitrage nécessaire pour toute politique de </a:t>
            </a:r>
            <a:r>
              <a:rPr lang="fr-FR" sz="1800" b="1" dirty="0">
                <a:ea typeface="Aptos" panose="020B0004020202020204" pitchFamily="34" charset="0"/>
                <a:cs typeface="Times New Roman" panose="02020603050405020304" pitchFamily="18" charset="0"/>
              </a:rPr>
              <a:t>baisse de coût / augmentation des transferts ciblés sur les bas salaires </a:t>
            </a:r>
            <a:r>
              <a:rPr lang="fr-FR" sz="1800" b="1" dirty="0">
                <a:latin typeface="+mn-lt"/>
                <a:ea typeface="Aptos" panose="020B0004020202020204" pitchFamily="34" charset="0"/>
                <a:cs typeface="Times New Roman" panose="02020603050405020304" pitchFamily="18" charset="0"/>
              </a:rPr>
              <a:t>: </a:t>
            </a:r>
          </a:p>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rPr>
              <a:t>Effet de niveau : </a:t>
            </a:r>
            <a:r>
              <a:rPr lang="fr-FR" sz="1800" dirty="0">
                <a:latin typeface="+mn-lt"/>
                <a:ea typeface="Aptos" panose="020B0004020202020204" pitchFamily="34" charset="0"/>
                <a:cs typeface="Times New Roman" panose="02020603050405020304" pitchFamily="18" charset="0"/>
              </a:rPr>
              <a:t>favorisent l’emploi et le revenu disponible; </a:t>
            </a:r>
          </a:p>
          <a:p>
            <a:pPr>
              <a:spcAft>
                <a:spcPts val="600"/>
              </a:spcAft>
            </a:pPr>
            <a:r>
              <a:rPr lang="fr-FR" sz="1800" dirty="0">
                <a:latin typeface="+mn-lt"/>
                <a:ea typeface="Aptos" panose="020B0004020202020204" pitchFamily="34" charset="0"/>
                <a:cs typeface="Times New Roman" panose="02020603050405020304" pitchFamily="18" charset="0"/>
              </a:rPr>
              <a:t>vs. </a:t>
            </a:r>
          </a:p>
          <a:p>
            <a:pPr marL="285750" indent="-285750">
              <a:spcAft>
                <a:spcPts val="600"/>
              </a:spcAft>
              <a:buFont typeface="Arial" panose="020B0604020202020204" pitchFamily="34" charset="0"/>
              <a:buChar char="•"/>
            </a:pPr>
            <a:r>
              <a:rPr lang="fr-FR" sz="1800" b="1" dirty="0">
                <a:latin typeface="+mn-lt"/>
                <a:ea typeface="Aptos" panose="020B0004020202020204" pitchFamily="34" charset="0"/>
                <a:cs typeface="Times New Roman" panose="02020603050405020304" pitchFamily="18" charset="0"/>
              </a:rPr>
              <a:t>Effet de pente : </a:t>
            </a:r>
            <a:r>
              <a:rPr lang="fr-FR" sz="1800" dirty="0">
                <a:latin typeface="+mn-lt"/>
                <a:ea typeface="Aptos" panose="020B0004020202020204" pitchFamily="34" charset="0"/>
                <a:cs typeface="Times New Roman" panose="02020603050405020304" pitchFamily="18" charset="0"/>
              </a:rPr>
              <a:t>freinent les progressions salariales en réduisant les incitations : </a:t>
            </a:r>
          </a:p>
          <a:p>
            <a:pPr marL="742950" lvl="1" indent="-285750">
              <a:spcAft>
                <a:spcPts val="600"/>
              </a:spcAft>
              <a:buFont typeface="Arial" panose="020B0604020202020204" pitchFamily="34" charset="0"/>
              <a:buChar char="•"/>
            </a:pPr>
            <a:r>
              <a:rPr lang="fr-FR" dirty="0">
                <a:ea typeface="Aptos" panose="020B0004020202020204" pitchFamily="34" charset="0"/>
                <a:cs typeface="Times New Roman" panose="02020603050405020304" pitchFamily="18" charset="0"/>
              </a:rPr>
              <a:t>Pour</a:t>
            </a:r>
            <a:r>
              <a:rPr lang="fr-FR" dirty="0">
                <a:latin typeface="+mn-lt"/>
                <a:ea typeface="Aptos" panose="020B0004020202020204" pitchFamily="34" charset="0"/>
                <a:cs typeface="Times New Roman" panose="02020603050405020304" pitchFamily="18" charset="0"/>
              </a:rPr>
              <a:t> les travailleurs : effort, formation.</a:t>
            </a:r>
          </a:p>
          <a:p>
            <a:pPr marL="742950" lvl="1" indent="-285750">
              <a:spcAft>
                <a:spcPts val="600"/>
              </a:spcAft>
              <a:buFont typeface="Arial" panose="020B0604020202020204" pitchFamily="34" charset="0"/>
              <a:buChar char="•"/>
            </a:pPr>
            <a:r>
              <a:rPr lang="fr-FR" dirty="0">
                <a:latin typeface="+mn-lt"/>
                <a:ea typeface="Aptos" panose="020B0004020202020204" pitchFamily="34" charset="0"/>
                <a:cs typeface="Times New Roman" panose="02020603050405020304" pitchFamily="18" charset="0"/>
              </a:rPr>
              <a:t>Pour les employeurs : augmentations marginalement coûteuses, emplois à bas salaires favorisés.</a:t>
            </a:r>
          </a:p>
          <a:p>
            <a:pPr>
              <a:spcBef>
                <a:spcPts val="1200"/>
              </a:spcBef>
              <a:spcAft>
                <a:spcPts val="600"/>
              </a:spcAft>
            </a:pPr>
            <a:r>
              <a:rPr lang="fr-FR" sz="1800" b="1" dirty="0">
                <a:ea typeface="Aptos" panose="020B0004020202020204" pitchFamily="34" charset="0"/>
                <a:cs typeface="Times New Roman" panose="02020603050405020304" pitchFamily="18" charset="0"/>
              </a:rPr>
              <a:t>Conséquences de l’effet de pente : </a:t>
            </a:r>
          </a:p>
          <a:p>
            <a:pPr marL="342900" indent="-342900">
              <a:spcAft>
                <a:spcPts val="600"/>
              </a:spcAft>
              <a:buFont typeface="+mj-lt"/>
              <a:buAutoNum type="arabicPeriod"/>
            </a:pPr>
            <a:r>
              <a:rPr lang="fr-FR" sz="1800" dirty="0">
                <a:ea typeface="Aptos" panose="020B0004020202020204" pitchFamily="34" charset="0"/>
                <a:cs typeface="Times New Roman" panose="02020603050405020304" pitchFamily="18" charset="0"/>
              </a:rPr>
              <a:t>Réduction du revenu net des salariés </a:t>
            </a:r>
          </a:p>
          <a:p>
            <a:pPr marL="342900" indent="-342900">
              <a:spcAft>
                <a:spcPts val="600"/>
              </a:spcAft>
              <a:buFont typeface="+mj-lt"/>
              <a:buAutoNum type="arabicPeriod"/>
            </a:pPr>
            <a:r>
              <a:rPr lang="fr-FR" sz="1800" dirty="0">
                <a:ea typeface="Aptos" panose="020B0004020202020204" pitchFamily="34" charset="0"/>
                <a:cs typeface="Times New Roman" panose="02020603050405020304" pitchFamily="18" charset="0"/>
              </a:rPr>
              <a:t>Augmentation du coût salarial total</a:t>
            </a:r>
          </a:p>
          <a:p>
            <a:pPr marL="342900" indent="-342900">
              <a:spcAft>
                <a:spcPts val="600"/>
              </a:spcAft>
              <a:buFont typeface="+mj-lt"/>
              <a:buAutoNum type="arabicPeriod"/>
            </a:pPr>
            <a:r>
              <a:rPr lang="fr-FR" sz="1800" dirty="0">
                <a:ea typeface="Aptos" panose="020B0004020202020204" pitchFamily="34" charset="0"/>
                <a:cs typeface="Times New Roman" panose="02020603050405020304" pitchFamily="18" charset="0"/>
              </a:rPr>
              <a:t>Diminution de l’emploi</a:t>
            </a:r>
          </a:p>
        </p:txBody>
      </p:sp>
      <p:sp>
        <p:nvSpPr>
          <p:cNvPr id="4" name="object 3">
            <a:extLst>
              <a:ext uri="{FF2B5EF4-FFF2-40B4-BE49-F238E27FC236}">
                <a16:creationId xmlns:a16="http://schemas.microsoft.com/office/drawing/2014/main" id="{F72AE174-EDDC-DE50-06F6-9BC62A3B2C89}"/>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5C96C677-7CF2-8E66-1110-3DA11BF72950}"/>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91E3FB15-B12E-56BA-6915-12A9679BD983}"/>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48CE6117-8DDD-2FBE-02FF-CDFD046E5E91}"/>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6</a:t>
            </a:fld>
            <a:endParaRPr spc="-25" dirty="0"/>
          </a:p>
        </p:txBody>
      </p:sp>
      <p:cxnSp>
        <p:nvCxnSpPr>
          <p:cNvPr id="10" name="Connecteur droit 9">
            <a:extLst>
              <a:ext uri="{FF2B5EF4-FFF2-40B4-BE49-F238E27FC236}">
                <a16:creationId xmlns:a16="http://schemas.microsoft.com/office/drawing/2014/main" id="{8D13FA1D-BEE3-9FC5-0649-194C154AE474}"/>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2017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9E887-4ADA-B5BC-DD73-52A7A1D64E0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DC59AD6-1EE7-7B20-D70B-1FB0BFBFC53C}"/>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Les exonérations ont fortement réduit le coût des emplois au Smic</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F81F5237-9828-F0BA-8BBA-AC2FEB957E90}"/>
              </a:ext>
            </a:extLst>
          </p:cNvPr>
          <p:cNvSpPr>
            <a:spLocks noGrp="1"/>
          </p:cNvSpPr>
          <p:nvPr>
            <p:ph type="body" idx="1"/>
          </p:nvPr>
        </p:nvSpPr>
        <p:spPr>
          <a:xfrm>
            <a:off x="585521" y="2743200"/>
            <a:ext cx="3579292" cy="2579507"/>
          </a:xfrm>
          <a:ln>
            <a:solidFill>
              <a:srgbClr val="004A99"/>
            </a:solidFill>
          </a:ln>
        </p:spPr>
        <p:txBody>
          <a:bodyPr lIns="144000" tIns="144000" rIns="144000" bIns="144000"/>
          <a:lstStyle/>
          <a:p>
            <a:pPr>
              <a:spcAft>
                <a:spcPts val="600"/>
              </a:spcAft>
            </a:pPr>
            <a:r>
              <a:rPr lang="fr-FR" sz="1800" b="1"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rPr>
              <a:t>Constat 1. </a:t>
            </a:r>
            <a:r>
              <a:rPr lang="fr-FR" sz="1800"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rPr>
              <a:t>Le revenu disponible au salaire minimum est un des plus élevés des pays de l’OCDE (71,9 % du salaire médian) alors que le coût du salaire minimum, après réductions de cotisations employeur, est </a:t>
            </a:r>
            <a:r>
              <a:rPr lang="fr-FR" sz="1800" dirty="0">
                <a:solidFill>
                  <a:srgbClr val="004A99"/>
                </a:solidFill>
                <a:ea typeface="Aptos" panose="020B0004020202020204" pitchFamily="34" charset="0"/>
                <a:cs typeface="Times New Roman" panose="02020603050405020304" pitchFamily="18" charset="0"/>
                <a:sym typeface="Wingdings" panose="05000000000000000000" pitchFamily="2" charset="2"/>
              </a:rPr>
              <a:t>désormais</a:t>
            </a:r>
            <a:r>
              <a:rPr lang="fr-FR" sz="1800"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rPr>
              <a:t> un des plus faible (44,2 %).</a:t>
            </a:r>
            <a:endParaRPr lang="fr-FR" sz="1800" dirty="0">
              <a:solidFill>
                <a:srgbClr val="004A99"/>
              </a:solidFill>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3FA63E5D-81EC-6718-BC59-AB2460428AED}"/>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C2B133A7-D918-06CD-7183-03F18CE01152}"/>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F1979BC4-65A8-4931-39B1-FFE0149D530C}"/>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BD9795D0-1146-BE1A-C00F-FA0825E220A9}"/>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7</a:t>
            </a:fld>
            <a:endParaRPr spc="-25" dirty="0"/>
          </a:p>
        </p:txBody>
      </p:sp>
      <p:cxnSp>
        <p:nvCxnSpPr>
          <p:cNvPr id="10" name="Connecteur droit 9">
            <a:extLst>
              <a:ext uri="{FF2B5EF4-FFF2-40B4-BE49-F238E27FC236}">
                <a16:creationId xmlns:a16="http://schemas.microsoft.com/office/drawing/2014/main" id="{58F57F41-C923-315E-F25C-395D8B3C5489}"/>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pic>
        <p:nvPicPr>
          <p:cNvPr id="11" name="Image 10">
            <a:extLst>
              <a:ext uri="{FF2B5EF4-FFF2-40B4-BE49-F238E27FC236}">
                <a16:creationId xmlns:a16="http://schemas.microsoft.com/office/drawing/2014/main" id="{9495211F-9E61-4778-DD05-7E83C96EBE38}"/>
              </a:ext>
            </a:extLst>
          </p:cNvPr>
          <p:cNvPicPr>
            <a:picLocks noChangeAspect="1"/>
          </p:cNvPicPr>
          <p:nvPr/>
        </p:nvPicPr>
        <p:blipFill>
          <a:blip r:embed="rId3"/>
          <a:stretch>
            <a:fillRect/>
          </a:stretch>
        </p:blipFill>
        <p:spPr>
          <a:xfrm>
            <a:off x="4310539" y="2544942"/>
            <a:ext cx="3909141" cy="3523370"/>
          </a:xfrm>
          <a:prstGeom prst="rect">
            <a:avLst/>
          </a:prstGeom>
        </p:spPr>
      </p:pic>
      <p:sp>
        <p:nvSpPr>
          <p:cNvPr id="12" name="Espace réservé du texte 2">
            <a:extLst>
              <a:ext uri="{FF2B5EF4-FFF2-40B4-BE49-F238E27FC236}">
                <a16:creationId xmlns:a16="http://schemas.microsoft.com/office/drawing/2014/main" id="{0ADFA159-EF15-DC64-FBAC-6BFEF7CB0AFC}"/>
              </a:ext>
            </a:extLst>
          </p:cNvPr>
          <p:cNvSpPr txBox="1">
            <a:spLocks/>
          </p:cNvSpPr>
          <p:nvPr/>
        </p:nvSpPr>
        <p:spPr>
          <a:xfrm>
            <a:off x="4482151" y="1980211"/>
            <a:ext cx="4081408" cy="553998"/>
          </a:xfrm>
          <a:prstGeom prst="rect">
            <a:avLst/>
          </a:prstGeom>
        </p:spPr>
        <p:txBody>
          <a:bodyPr wrap="square" lIns="0" tIns="0" rIns="0" bIns="0">
            <a:spAutoFit/>
          </a:bodyPr>
          <a:lstStyle>
            <a:lvl1pPr marL="0">
              <a:defRPr sz="2400" b="0" i="0">
                <a:solidFill>
                  <a:schemeClr val="tx1"/>
                </a:solidFill>
                <a:latin typeface="Calibri"/>
                <a:ea typeface="+mn-ea"/>
                <a:cs typeface="Calibri"/>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a:spcAft>
                <a:spcPts val="600"/>
              </a:spcAft>
            </a:pPr>
            <a:r>
              <a:rPr lang="fr-FR" sz="1800" b="1"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rPr>
              <a:t>Graphique 1 : </a:t>
            </a:r>
            <a:r>
              <a:rPr lang="fr-FR" sz="1800" dirty="0">
                <a:solidFill>
                  <a:srgbClr val="004A99"/>
                </a:solidFill>
                <a:latin typeface="+mn-lt"/>
                <a:ea typeface="Aptos" panose="020B0004020202020204" pitchFamily="34" charset="0"/>
                <a:cs typeface="Times New Roman" panose="02020603050405020304" pitchFamily="18" charset="0"/>
                <a:sym typeface="Wingdings" panose="05000000000000000000" pitchFamily="2" charset="2"/>
              </a:rPr>
              <a:t>Coût du travail et revenu disponible au Smic, (% salaire médian)</a:t>
            </a:r>
            <a:endParaRPr lang="fr-FR" sz="1800" dirty="0">
              <a:solidFill>
                <a:srgbClr val="004A99"/>
              </a:solidFill>
              <a:ea typeface="Aptos" panose="020B0004020202020204" pitchFamily="34" charset="0"/>
              <a:cs typeface="Times New Roman" panose="02020603050405020304" pitchFamily="18" charset="0"/>
            </a:endParaRPr>
          </a:p>
        </p:txBody>
      </p:sp>
      <p:sp>
        <p:nvSpPr>
          <p:cNvPr id="13" name="ZoneTexte 12">
            <a:extLst>
              <a:ext uri="{FF2B5EF4-FFF2-40B4-BE49-F238E27FC236}">
                <a16:creationId xmlns:a16="http://schemas.microsoft.com/office/drawing/2014/main" id="{0D5E0B14-BA96-40B6-BF17-5E460FA2A921}"/>
              </a:ext>
            </a:extLst>
          </p:cNvPr>
          <p:cNvSpPr txBox="1"/>
          <p:nvPr/>
        </p:nvSpPr>
        <p:spPr>
          <a:xfrm>
            <a:off x="4272767" y="6006880"/>
            <a:ext cx="3946914" cy="307777"/>
          </a:xfrm>
          <a:prstGeom prst="rect">
            <a:avLst/>
          </a:prstGeom>
          <a:noFill/>
        </p:spPr>
        <p:txBody>
          <a:bodyPr wrap="none" rtlCol="0">
            <a:spAutoFit/>
          </a:bodyPr>
          <a:lstStyle/>
          <a:p>
            <a:r>
              <a:rPr lang="fr-FR" sz="1400" dirty="0"/>
              <a:t>Source : Rapport </a:t>
            </a:r>
            <a:r>
              <a:rPr lang="fr-FR" sz="1400" dirty="0" err="1"/>
              <a:t>Bozio-Wasmer</a:t>
            </a:r>
            <a:r>
              <a:rPr lang="fr-FR" sz="1400" dirty="0"/>
              <a:t> (2024), OCDE</a:t>
            </a:r>
          </a:p>
        </p:txBody>
      </p:sp>
    </p:spTree>
    <p:extLst>
      <p:ext uri="{BB962C8B-B14F-4D97-AF65-F5344CB8AC3E}">
        <p14:creationId xmlns:p14="http://schemas.microsoft.com/office/powerpoint/2010/main" val="1689487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CBBD2-78E5-34E0-75D5-CD2B0F868B8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2754E23-85C5-76D6-9512-F24388A2DEFF}"/>
              </a:ext>
            </a:extLst>
          </p:cNvPr>
          <p:cNvSpPr>
            <a:spLocks noGrp="1"/>
          </p:cNvSpPr>
          <p:nvPr>
            <p:ph type="title"/>
          </p:nvPr>
        </p:nvSpPr>
        <p:spPr>
          <a:xfrm>
            <a:off x="467999" y="348995"/>
            <a:ext cx="8028305"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Un coût salarial important pour augmenter le net des bas salaires</a:t>
            </a:r>
            <a:br>
              <a:rPr lang="fr-FR" sz="2800" dirty="0">
                <a:solidFill>
                  <a:srgbClr val="004A99"/>
                </a:solidFill>
              </a:rPr>
            </a:br>
            <a:endParaRPr lang="fr-FR" sz="2800" dirty="0">
              <a:solidFill>
                <a:srgbClr val="004A99"/>
              </a:solidFill>
            </a:endParaRPr>
          </a:p>
        </p:txBody>
      </p:sp>
      <p:sp>
        <p:nvSpPr>
          <p:cNvPr id="3" name="Espace réservé du texte 2">
            <a:extLst>
              <a:ext uri="{FF2B5EF4-FFF2-40B4-BE49-F238E27FC236}">
                <a16:creationId xmlns:a16="http://schemas.microsoft.com/office/drawing/2014/main" id="{51FE7313-36AA-E522-2384-16BD233AE7E5}"/>
              </a:ext>
            </a:extLst>
          </p:cNvPr>
          <p:cNvSpPr>
            <a:spLocks noGrp="1"/>
          </p:cNvSpPr>
          <p:nvPr>
            <p:ph type="body" idx="1"/>
          </p:nvPr>
        </p:nvSpPr>
        <p:spPr>
          <a:xfrm>
            <a:off x="467999" y="1980211"/>
            <a:ext cx="8028305" cy="2877711"/>
          </a:xfrm>
        </p:spPr>
        <p:txBody>
          <a:bodyPr/>
          <a:lstStyle/>
          <a:p>
            <a:pPr>
              <a:spcAft>
                <a:spcPts val="600"/>
              </a:spcAft>
            </a:pPr>
            <a:r>
              <a:rPr lang="fr-FR" sz="1800" b="1" dirty="0">
                <a:latin typeface="+mn-lt"/>
                <a:ea typeface="Aptos" panose="020B0004020202020204" pitchFamily="34" charset="0"/>
                <a:cs typeface="Times New Roman" panose="02020603050405020304" pitchFamily="18" charset="0"/>
                <a:sym typeface="Wingdings" panose="05000000000000000000" pitchFamily="2" charset="2"/>
              </a:rPr>
              <a:t>Deux mesures d’incitations au travail et à l’emploi (1/2) : </a:t>
            </a:r>
          </a:p>
          <a:p>
            <a:pPr marL="342900" indent="-342900">
              <a:spcAft>
                <a:spcPts val="600"/>
              </a:spcAft>
              <a:buFontTx/>
              <a:buAutoNum type="arabicPeriod"/>
            </a:pPr>
            <a:r>
              <a:rPr lang="fr-FR" sz="1800" dirty="0">
                <a:ea typeface="Aptos" panose="020B0004020202020204" pitchFamily="34" charset="0"/>
                <a:cs typeface="Times New Roman" panose="02020603050405020304" pitchFamily="18" charset="0"/>
                <a:sym typeface="Wingdings" panose="05000000000000000000" pitchFamily="2" charset="2"/>
              </a:rPr>
              <a:t>Taux marginal </a:t>
            </a:r>
            <a:r>
              <a:rPr lang="fr-FR" sz="1800" i="1" dirty="0">
                <a:ea typeface="Aptos" panose="020B0004020202020204" pitchFamily="34" charset="0"/>
                <a:cs typeface="Times New Roman" panose="02020603050405020304" pitchFamily="18" charset="0"/>
                <a:sym typeface="Wingdings" panose="05000000000000000000" pitchFamily="2" charset="2"/>
              </a:rPr>
              <a:t>implicite </a:t>
            </a:r>
            <a:r>
              <a:rPr lang="fr-FR" sz="1800" dirty="0">
                <a:ea typeface="Aptos" panose="020B0004020202020204" pitchFamily="34" charset="0"/>
                <a:cs typeface="Times New Roman" panose="02020603050405020304" pitchFamily="18" charset="0"/>
                <a:sym typeface="Wingdings" panose="05000000000000000000" pitchFamily="2" charset="2"/>
              </a:rPr>
              <a:t>sur le retour à l’emploi (</a:t>
            </a:r>
            <a:r>
              <a:rPr lang="fr-FR" sz="1800" b="1" dirty="0">
                <a:ea typeface="Aptos" panose="020B0004020202020204" pitchFamily="34" charset="0"/>
                <a:cs typeface="Times New Roman" panose="02020603050405020304" pitchFamily="18" charset="0"/>
                <a:sym typeface="Wingdings" panose="05000000000000000000" pitchFamily="2" charset="2"/>
              </a:rPr>
              <a:t>marge extensive</a:t>
            </a:r>
            <a:r>
              <a:rPr lang="fr-FR" sz="1800" dirty="0">
                <a:ea typeface="Aptos" panose="020B0004020202020204" pitchFamily="34" charset="0"/>
                <a:cs typeface="Times New Roman" panose="02020603050405020304" pitchFamily="18" charset="0"/>
                <a:sym typeface="Wingdings" panose="05000000000000000000" pitchFamily="2" charset="2"/>
              </a:rPr>
              <a:t>)</a:t>
            </a:r>
            <a:r>
              <a:rPr lang="fr-FR" sz="1800" b="1" dirty="0">
                <a:ea typeface="Aptos" panose="020B0004020202020204" pitchFamily="34" charset="0"/>
                <a:cs typeface="Times New Roman" panose="02020603050405020304" pitchFamily="18" charset="0"/>
                <a:sym typeface="Wingdings" panose="05000000000000000000" pitchFamily="2" charset="2"/>
              </a:rPr>
              <a:t> </a:t>
            </a:r>
            <a:r>
              <a:rPr lang="fr-FR" sz="1800" dirty="0">
                <a:ea typeface="Aptos" panose="020B0004020202020204" pitchFamily="34" charset="0"/>
                <a:cs typeface="Times New Roman" panose="02020603050405020304" pitchFamily="18" charset="0"/>
                <a:sym typeface="Wingdings" panose="05000000000000000000" pitchFamily="2" charset="2"/>
              </a:rPr>
              <a:t>aussi appelé taux marginal effectif </a:t>
            </a:r>
            <a:r>
              <a:rPr lang="fr-FR" sz="1800" b="1" dirty="0">
                <a:ea typeface="Aptos" panose="020B0004020202020204" pitchFamily="34" charset="0"/>
                <a:cs typeface="Times New Roman" panose="02020603050405020304" pitchFamily="18" charset="0"/>
                <a:sym typeface="Wingdings" panose="05000000000000000000" pitchFamily="2" charset="2"/>
              </a:rPr>
              <a:t>: </a:t>
            </a:r>
            <a:r>
              <a:rPr lang="fr-FR" sz="1800" dirty="0">
                <a:ea typeface="Aptos" panose="020B0004020202020204" pitchFamily="34" charset="0"/>
                <a:cs typeface="Times New Roman" panose="02020603050405020304" pitchFamily="18" charset="0"/>
                <a:sym typeface="Wingdings" panose="05000000000000000000" pitchFamily="2" charset="2"/>
              </a:rPr>
              <a:t> part d’une hausse de revenu, induite par l’entrée en emploi, captée par le système socio-fiscal  Incitation à l’activité vs. inactivité. </a:t>
            </a:r>
          </a:p>
          <a:p>
            <a:pPr marL="742950" lvl="1" indent="-285750">
              <a:spcAft>
                <a:spcPts val="600"/>
              </a:spcAft>
              <a:buFont typeface="Arial" panose="020B0604020202020204" pitchFamily="34" charset="0"/>
              <a:buChar char="•"/>
            </a:pPr>
            <a:r>
              <a:rPr lang="fr-FR" b="1" dirty="0">
                <a:ea typeface="Aptos" panose="020B0004020202020204" pitchFamily="34" charset="0"/>
                <a:cs typeface="Times New Roman" panose="02020603050405020304" pitchFamily="18" charset="0"/>
                <a:sym typeface="Wingdings" panose="05000000000000000000" pitchFamily="2" charset="2"/>
              </a:rPr>
              <a:t>Années 1990 </a:t>
            </a:r>
            <a:r>
              <a:rPr lang="fr-FR" dirty="0">
                <a:ea typeface="Aptos" panose="020B0004020202020204" pitchFamily="34" charset="0"/>
                <a:cs typeface="Times New Roman" panose="02020603050405020304" pitchFamily="18" charset="0"/>
                <a:sym typeface="Wingdings" panose="05000000000000000000" pitchFamily="2" charset="2"/>
              </a:rPr>
              <a:t>: taux très élevés (env. 100%) : « trappes à inactivité »</a:t>
            </a:r>
          </a:p>
          <a:p>
            <a:pPr marL="742950" lvl="1" indent="-285750">
              <a:spcAft>
                <a:spcPts val="600"/>
              </a:spcAft>
              <a:buFont typeface="Arial" panose="020B0604020202020204" pitchFamily="34" charset="0"/>
              <a:buChar char="•"/>
            </a:pPr>
            <a:r>
              <a:rPr lang="fr-FR" b="1" dirty="0">
                <a:ea typeface="Aptos" panose="020B0004020202020204" pitchFamily="34" charset="0"/>
                <a:cs typeface="Times New Roman" panose="02020603050405020304" pitchFamily="18" charset="0"/>
                <a:sym typeface="Wingdings" panose="05000000000000000000" pitchFamily="2" charset="2"/>
              </a:rPr>
              <a:t>Années 2000 </a:t>
            </a:r>
            <a:r>
              <a:rPr lang="fr-FR" dirty="0">
                <a:ea typeface="Aptos" panose="020B0004020202020204" pitchFamily="34" charset="0"/>
                <a:cs typeface="Times New Roman" panose="02020603050405020304" pitchFamily="18" charset="0"/>
                <a:sym typeface="Wingdings" panose="05000000000000000000" pitchFamily="2" charset="2"/>
              </a:rPr>
              <a:t>: réduction des taux pour inciter à l’activité : primes pour l’emploi, intéressement, modification des prestations logement</a:t>
            </a:r>
          </a:p>
          <a:p>
            <a:pPr>
              <a:spcAft>
                <a:spcPts val="600"/>
              </a:spcAft>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DEB1C479-C060-2DFC-12F1-AE520DDF4B6B}"/>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83818827-262B-7A0F-F19C-26B735552ADE}"/>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79533B87-449B-B467-BBE8-13540635B33F}"/>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8D4F2241-A39B-4103-991C-5CDE497B2F43}"/>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8</a:t>
            </a:fld>
            <a:endParaRPr spc="-25" dirty="0"/>
          </a:p>
        </p:txBody>
      </p:sp>
      <p:cxnSp>
        <p:nvCxnSpPr>
          <p:cNvPr id="10" name="Connecteur droit 9">
            <a:extLst>
              <a:ext uri="{FF2B5EF4-FFF2-40B4-BE49-F238E27FC236}">
                <a16:creationId xmlns:a16="http://schemas.microsoft.com/office/drawing/2014/main" id="{3C3E97AB-1E7F-DE7F-5D28-4C43342D8A8A}"/>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1520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F1865-157C-D429-F5F9-3C769ED8673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08E438A-7937-F9B9-D0D7-A1F035FA781A}"/>
              </a:ext>
            </a:extLst>
          </p:cNvPr>
          <p:cNvSpPr>
            <a:spLocks noGrp="1"/>
          </p:cNvSpPr>
          <p:nvPr>
            <p:ph type="title"/>
          </p:nvPr>
        </p:nvSpPr>
        <p:spPr>
          <a:xfrm>
            <a:off x="467998" y="348995"/>
            <a:ext cx="8676002" cy="1708160"/>
          </a:xfrm>
        </p:spPr>
        <p:txBody>
          <a:bodyPr/>
          <a:lstStyle/>
          <a:p>
            <a:r>
              <a:rPr lang="fr-FR" sz="2800" dirty="0">
                <a:solidFill>
                  <a:srgbClr val="004A99"/>
                </a:solidFill>
              </a:rPr>
              <a:t>I. Une stratégie de soutien à l’emploi qui atteint progressivement ses limites</a:t>
            </a:r>
            <a:br>
              <a:rPr lang="fr-FR" sz="2800" dirty="0">
                <a:solidFill>
                  <a:srgbClr val="004A99"/>
                </a:solidFill>
              </a:rPr>
            </a:br>
            <a:r>
              <a:rPr lang="fr-FR" sz="500" dirty="0">
                <a:solidFill>
                  <a:srgbClr val="004A99"/>
                </a:solidFill>
              </a:rPr>
              <a:t> </a:t>
            </a:r>
            <a:br>
              <a:rPr lang="fr-FR" sz="2800" dirty="0">
                <a:solidFill>
                  <a:srgbClr val="004A99"/>
                </a:solidFill>
              </a:rPr>
            </a:br>
            <a:r>
              <a:rPr lang="fr-FR" sz="2200" dirty="0">
                <a:solidFill>
                  <a:srgbClr val="004A99"/>
                </a:solidFill>
              </a:rPr>
              <a:t>Un coût salarial important pour augmenter les salaires entre 1 et 1,6 Smic</a:t>
            </a:r>
            <a:br>
              <a:rPr lang="fr-FR" sz="2800" dirty="0">
                <a:solidFill>
                  <a:srgbClr val="004A99"/>
                </a:solidFill>
              </a:rPr>
            </a:br>
            <a:endParaRPr lang="fr-FR" sz="2800" strike="sngStrike" dirty="0">
              <a:solidFill>
                <a:srgbClr val="004A99"/>
              </a:solidFill>
            </a:endParaRPr>
          </a:p>
        </p:txBody>
      </p:sp>
      <p:sp>
        <p:nvSpPr>
          <p:cNvPr id="3" name="Espace réservé du texte 2">
            <a:extLst>
              <a:ext uri="{FF2B5EF4-FFF2-40B4-BE49-F238E27FC236}">
                <a16:creationId xmlns:a16="http://schemas.microsoft.com/office/drawing/2014/main" id="{87496FAC-8824-75ED-093E-397EC0807379}"/>
              </a:ext>
            </a:extLst>
          </p:cNvPr>
          <p:cNvSpPr>
            <a:spLocks noGrp="1"/>
          </p:cNvSpPr>
          <p:nvPr>
            <p:ph type="body" idx="1"/>
          </p:nvPr>
        </p:nvSpPr>
        <p:spPr>
          <a:xfrm>
            <a:off x="443060" y="1980211"/>
            <a:ext cx="8028305" cy="630942"/>
          </a:xfrm>
        </p:spPr>
        <p:txBody>
          <a:bodyPr/>
          <a:lstStyle/>
          <a:p>
            <a:pPr marL="342900" indent="-342900">
              <a:spcAft>
                <a:spcPts val="600"/>
              </a:spcAft>
              <a:buAutoNum type="arabicPeriod" startAt="2"/>
            </a:pPr>
            <a:endParaRPr lang="fr-FR" sz="1800" dirty="0">
              <a:latin typeface="+mn-lt"/>
              <a:ea typeface="Aptos" panose="020B0004020202020204" pitchFamily="34" charset="0"/>
              <a:cs typeface="Times New Roman" panose="02020603050405020304" pitchFamily="18" charset="0"/>
              <a:sym typeface="Wingdings" panose="05000000000000000000" pitchFamily="2" charset="2"/>
            </a:endParaRPr>
          </a:p>
          <a:p>
            <a:pPr>
              <a:spcAft>
                <a:spcPts val="600"/>
              </a:spcAft>
            </a:pPr>
            <a:endParaRPr lang="fr-FR" sz="1800" dirty="0">
              <a:ea typeface="Aptos" panose="020B0004020202020204" pitchFamily="34" charset="0"/>
              <a:cs typeface="Times New Roman" panose="02020603050405020304" pitchFamily="18" charset="0"/>
            </a:endParaRPr>
          </a:p>
        </p:txBody>
      </p:sp>
      <p:sp>
        <p:nvSpPr>
          <p:cNvPr id="4" name="object 3">
            <a:extLst>
              <a:ext uri="{FF2B5EF4-FFF2-40B4-BE49-F238E27FC236}">
                <a16:creationId xmlns:a16="http://schemas.microsoft.com/office/drawing/2014/main" id="{8BD629EA-ACF9-4D6D-34A1-FA23DC7AA2D0}"/>
              </a:ext>
            </a:extLst>
          </p:cNvPr>
          <p:cNvSpPr/>
          <p:nvPr/>
        </p:nvSpPr>
        <p:spPr>
          <a:xfrm>
            <a:off x="467999" y="6357599"/>
            <a:ext cx="8028305" cy="0"/>
          </a:xfrm>
          <a:custGeom>
            <a:avLst/>
            <a:gdLst/>
            <a:ahLst/>
            <a:cxnLst/>
            <a:rect l="l" t="t" r="r" b="b"/>
            <a:pathLst>
              <a:path w="8028305">
                <a:moveTo>
                  <a:pt x="0" y="0"/>
                </a:moveTo>
                <a:lnTo>
                  <a:pt x="8028000" y="1"/>
                </a:lnTo>
              </a:path>
            </a:pathLst>
          </a:custGeom>
          <a:ln w="9525">
            <a:solidFill>
              <a:srgbClr val="004C99"/>
            </a:solidFill>
          </a:ln>
        </p:spPr>
        <p:txBody>
          <a:bodyPr wrap="square" lIns="0" tIns="0" rIns="0" bIns="0" rtlCol="0"/>
          <a:lstStyle/>
          <a:p>
            <a:endParaRPr/>
          </a:p>
        </p:txBody>
      </p:sp>
      <p:pic>
        <p:nvPicPr>
          <p:cNvPr id="5" name="object 4">
            <a:extLst>
              <a:ext uri="{FF2B5EF4-FFF2-40B4-BE49-F238E27FC236}">
                <a16:creationId xmlns:a16="http://schemas.microsoft.com/office/drawing/2014/main" id="{DD1FA47B-26C7-B37C-F7D0-D2E9AA9F7840}"/>
              </a:ext>
            </a:extLst>
          </p:cNvPr>
          <p:cNvPicPr/>
          <p:nvPr/>
        </p:nvPicPr>
        <p:blipFill>
          <a:blip r:embed="rId2" cstate="print"/>
          <a:stretch>
            <a:fillRect/>
          </a:stretch>
        </p:blipFill>
        <p:spPr>
          <a:xfrm>
            <a:off x="3313176" y="6446519"/>
            <a:ext cx="2746248" cy="277368"/>
          </a:xfrm>
          <a:prstGeom prst="rect">
            <a:avLst/>
          </a:prstGeom>
        </p:spPr>
      </p:pic>
      <p:sp>
        <p:nvSpPr>
          <p:cNvPr id="6" name="object 8">
            <a:extLst>
              <a:ext uri="{FF2B5EF4-FFF2-40B4-BE49-F238E27FC236}">
                <a16:creationId xmlns:a16="http://schemas.microsoft.com/office/drawing/2014/main" id="{328F9BBE-7D70-26BF-808F-64DF448FCDFC}"/>
              </a:ext>
            </a:extLst>
          </p:cNvPr>
          <p:cNvSpPr txBox="1">
            <a:spLocks noGrp="1"/>
          </p:cNvSpPr>
          <p:nvPr>
            <p:ph type="ftr" sz="quarter" idx="5"/>
          </p:nvPr>
        </p:nvSpPr>
        <p:spPr>
          <a:xfrm>
            <a:off x="707374" y="6428920"/>
            <a:ext cx="816626" cy="189796"/>
          </a:xfrm>
          <a:prstGeom prst="rect">
            <a:avLst/>
          </a:prstGeom>
        </p:spPr>
        <p:txBody>
          <a:bodyPr vert="horz" wrap="square" lIns="0" tIns="5080" rIns="0" bIns="0" rtlCol="0">
            <a:spAutoFit/>
          </a:bodyPr>
          <a:lstStyle/>
          <a:p>
            <a:pPr marL="12700">
              <a:lnSpc>
                <a:spcPct val="100000"/>
              </a:lnSpc>
              <a:spcBef>
                <a:spcPts val="40"/>
              </a:spcBef>
            </a:pPr>
            <a:fld id="{59268ED1-D5AA-46E1-85B9-EDF5C46CEFA8}" type="datetime1">
              <a:rPr lang="fr-FR" smtClean="0">
                <a:solidFill>
                  <a:srgbClr val="004A99"/>
                </a:solidFill>
              </a:rPr>
              <a:t>15/06/2026</a:t>
            </a:fld>
            <a:endParaRPr spc="-20" dirty="0">
              <a:solidFill>
                <a:srgbClr val="004A99"/>
              </a:solidFill>
            </a:endParaRPr>
          </a:p>
        </p:txBody>
      </p:sp>
      <p:sp>
        <p:nvSpPr>
          <p:cNvPr id="7" name="object 9">
            <a:extLst>
              <a:ext uri="{FF2B5EF4-FFF2-40B4-BE49-F238E27FC236}">
                <a16:creationId xmlns:a16="http://schemas.microsoft.com/office/drawing/2014/main" id="{2C6F5FD5-533C-CD4A-3AB5-BFA30B0E8E96}"/>
              </a:ext>
            </a:extLst>
          </p:cNvPr>
          <p:cNvSpPr txBox="1">
            <a:spLocks noGrp="1"/>
          </p:cNvSpPr>
          <p:nvPr>
            <p:ph type="sldNum" sz="quarter" idx="7"/>
          </p:nvPr>
        </p:nvSpPr>
        <p:spPr>
          <a:xfrm>
            <a:off x="8228949" y="6428920"/>
            <a:ext cx="244475" cy="211454"/>
          </a:xfrm>
          <a:prstGeom prst="rect">
            <a:avLst/>
          </a:prstGeom>
        </p:spPr>
        <p:txBody>
          <a:bodyPr vert="horz" wrap="square" lIns="0" tIns="5080" rIns="0" bIns="0" rtlCol="0">
            <a:spAutoFit/>
          </a:bodyPr>
          <a:lstStyle/>
          <a:p>
            <a:pPr marL="38100">
              <a:lnSpc>
                <a:spcPct val="100000"/>
              </a:lnSpc>
              <a:spcBef>
                <a:spcPts val="40"/>
              </a:spcBef>
            </a:pPr>
            <a:fld id="{81D60167-4931-47E6-BA6A-407CBD079E47}" type="slidenum">
              <a:rPr spc="-25" dirty="0"/>
              <a:t>9</a:t>
            </a:fld>
            <a:endParaRPr spc="-25" dirty="0"/>
          </a:p>
        </p:txBody>
      </p:sp>
      <p:cxnSp>
        <p:nvCxnSpPr>
          <p:cNvPr id="10" name="Connecteur droit 9">
            <a:extLst>
              <a:ext uri="{FF2B5EF4-FFF2-40B4-BE49-F238E27FC236}">
                <a16:creationId xmlns:a16="http://schemas.microsoft.com/office/drawing/2014/main" id="{785DB48C-A927-EDCC-82AD-B594C4FFC711}"/>
              </a:ext>
            </a:extLst>
          </p:cNvPr>
          <p:cNvCxnSpPr/>
          <p:nvPr/>
        </p:nvCxnSpPr>
        <p:spPr>
          <a:xfrm>
            <a:off x="467999" y="1676400"/>
            <a:ext cx="8028305" cy="0"/>
          </a:xfrm>
          <a:prstGeom prst="line">
            <a:avLst/>
          </a:prstGeom>
          <a:ln w="12700">
            <a:solidFill>
              <a:srgbClr val="004A99"/>
            </a:solidFill>
            <a:prstDash val="sysDot"/>
          </a:ln>
        </p:spPr>
        <p:style>
          <a:lnRef idx="1">
            <a:schemeClr val="accent1"/>
          </a:lnRef>
          <a:fillRef idx="0">
            <a:schemeClr val="accent1"/>
          </a:fillRef>
          <a:effectRef idx="0">
            <a:schemeClr val="accent1"/>
          </a:effectRef>
          <a:fontRef idx="minor">
            <a:schemeClr val="tx1"/>
          </a:fontRef>
        </p:style>
      </p:cxnSp>
      <p:pic>
        <p:nvPicPr>
          <p:cNvPr id="13" name="Image 12">
            <a:extLst>
              <a:ext uri="{FF2B5EF4-FFF2-40B4-BE49-F238E27FC236}">
                <a16:creationId xmlns:a16="http://schemas.microsoft.com/office/drawing/2014/main" id="{16083945-7F7F-B205-9901-A641E26339A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438400" y="1803587"/>
            <a:ext cx="3886199" cy="4494474"/>
          </a:xfrm>
          <a:prstGeom prst="rect">
            <a:avLst/>
          </a:prstGeom>
        </p:spPr>
      </p:pic>
    </p:spTree>
    <p:extLst>
      <p:ext uri="{BB962C8B-B14F-4D97-AF65-F5344CB8AC3E}">
        <p14:creationId xmlns:p14="http://schemas.microsoft.com/office/powerpoint/2010/main" val="2317214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85683</TotalTime>
  <Words>3298</Words>
  <Application>Microsoft Office PowerPoint</Application>
  <PresentationFormat>Affichage à l'écran (4:3)</PresentationFormat>
  <Paragraphs>229</Paragraphs>
  <Slides>28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28</vt:i4>
      </vt:variant>
    </vt:vector>
  </HeadingPairs>
  <TitlesOfParts>
    <vt:vector size="33" baseType="lpstr">
      <vt:lpstr>Aptos</vt:lpstr>
      <vt:lpstr>Arial</vt:lpstr>
      <vt:lpstr>Calibri</vt:lpstr>
      <vt:lpstr>Wingdings</vt:lpstr>
      <vt:lpstr>Office Theme</vt:lpstr>
      <vt:lpstr>Quelles stratégies  pour l’emploi et les salaires ? </vt:lpstr>
      <vt:lpstr>Introduction Motivation  </vt:lpstr>
      <vt:lpstr>Partie I. Une stratégie de soutien à l’emploi qui atteint progressivement ses limites</vt:lpstr>
      <vt:lpstr>I. Une stratégie de soutien à l’emploi qui atteint progressivement ses limites   Les exonérations ont fortement réduit le coût des emplois au Smic </vt:lpstr>
      <vt:lpstr>I. Une stratégie de soutien à l’emploi qui atteint progressivement ses limites   Des taux marginaux implicites élevés qui réduisent les incitations </vt:lpstr>
      <vt:lpstr>I. Une stratégie de soutien à l’emploi qui atteint progressivement ses limites   Des taux marginaux implicites élevés qui réduisent les incitations </vt:lpstr>
      <vt:lpstr>I. Une stratégie de soutien à l’emploi qui atteint progressivement ses limites   Les exonérations ont fortement réduit le coût des emplois au Smic </vt:lpstr>
      <vt:lpstr>I. Une stratégie de soutien à l’emploi qui atteint progressivement ses limites   Un coût salarial important pour augmenter le net des bas salaires </vt:lpstr>
      <vt:lpstr>I. Une stratégie de soutien à l’emploi qui atteint progressivement ses limites   Un coût salarial important pour augmenter les salaires entre 1 et 1,6 Smic </vt:lpstr>
      <vt:lpstr>I. Une stratégie de soutien à l’emploi qui atteint progressivement ses limites   Un coût salarial important pour augmenter les salaires entre 1 et 1,6 Smic</vt:lpstr>
      <vt:lpstr>I. Une stratégie de soutien à l’emploi qui atteint progressivement ses limites   Des effets sur l’emploi probablement plus faibles aujourd’hui </vt:lpstr>
      <vt:lpstr>I. Une stratégie de soutien à l’emploi qui atteint progressivement ses limites   Des effets sur l’emploi probablement plus faibles aujourd’hui </vt:lpstr>
      <vt:lpstr>I. Une stratégie de soutien à l’emploi qui atteint progressivement ses limites   Des effets sur l’emploi probablement plus faibles aujourd’hui </vt:lpstr>
      <vt:lpstr>I. Une stratégie de soutien à l’emploi qui atteint progressivement ses limites   Des effets sur l’emploi probablement plus faibles aujourd’hui </vt:lpstr>
      <vt:lpstr>I. Une stratégie de soutien à l’emploi qui atteint progressivement ses limites   Des effets potentiellement désincitatifs des taux marginaux élevés </vt:lpstr>
      <vt:lpstr>I. Une stratégie de soutien à l’emploi qui atteint progressivement ses limites   Afficher à la fois le coût et les effets potentiellement désincitatifs </vt:lpstr>
      <vt:lpstr>I. Une stratégie de soutien à l’emploi qui atteint progressivement ses limites   Difficultés concentrées sur les jeunes, seniors et certains territoires </vt:lpstr>
      <vt:lpstr>I. Une stratégie de soutien à l’emploi qui atteint progressivement ses limites   Difficultés concentrées sur les jeunes, l’emploi des seniors et certains territoires </vt:lpstr>
      <vt:lpstr>I. Une stratégie de soutien à l’emploi qui atteint progressivement ses limites   Difficultés concentrées sur les jeunes, l’emploi des seniors et certains territoires </vt:lpstr>
      <vt:lpstr>Partie II. Vers une nouvelle stratégie  pour le plein emploi de qualité   </vt:lpstr>
      <vt:lpstr>II. Vers une nouvelle stratégie pour un plein emploi  de qualité   Objectifs </vt:lpstr>
      <vt:lpstr>II. Vers une nouvelle stratégie pour un plein emploi de qualité   Réduction progressive des réductions généralisées de cotisation  </vt:lpstr>
      <vt:lpstr>II. Vers une nouvelle stratégie pour un plein emploi de qualité   Meilleur ciblage des politiques de soutien à l’emploi </vt:lpstr>
      <vt:lpstr>II. Vers une nouvelle stratégie pour un plein emploi  de qualité   Renforcer l’insertion des jeunes sur le marché du travail </vt:lpstr>
      <vt:lpstr>II. Vers une nouvelle stratégie pour un plein emploi  de qualité   Renforcer l’insertion des jeunes sur le marché du travail </vt:lpstr>
      <vt:lpstr>II. Vers une nouvelle stratégie pour un plein emploi  de qualité   Améliorer le taux d’emploi des seniors </vt:lpstr>
      <vt:lpstr>II. Vers une nouvelle stratégie pour un plein emploi  de qualité   Améliorer l’emploi par les politiques de logement et de transport </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Trajectoire finances publiques</dc:title>
  <dc:creator>CGSP</dc:creator>
  <cp:lastModifiedBy>SPOLADORE Helene</cp:lastModifiedBy>
  <cp:revision>228</cp:revision>
  <cp:lastPrinted>2026-06-15T15:05:38Z</cp:lastPrinted>
  <dcterms:created xsi:type="dcterms:W3CDTF">2024-04-08T15:09:51Z</dcterms:created>
  <dcterms:modified xsi:type="dcterms:W3CDTF">2026-06-15T16:48:35Z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2024-04-08T00:00:00Z</vt:filetime>
  </property>
  <property fmtid="{D5CDD505-2E9C-101B-9397-08002B2CF9AE}" pid="3" name="LastSaved">
    <vt:filetime>2024-04-08T00:00:00Z</vt:filetime>
  </property>
  <property fmtid="{D5CDD505-2E9C-101B-9397-08002B2CF9AE}" pid="4" name="Producer">
    <vt:lpwstr>macOS Version 14.4.1 (Build 23E224) Quartz PDFContext</vt:lpwstr>
  </property>
</Properties>
</file>