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handoutMasterIdLst>
    <p:handoutMasterId r:id="rId24"/>
  </p:handoutMasterIdLst>
  <p:sldIdLst>
    <p:sldId id="256" r:id="rId2"/>
    <p:sldId id="371" r:id="rId3"/>
    <p:sldId id="365" r:id="rId4"/>
    <p:sldId id="368" r:id="rId5"/>
    <p:sldId id="372" r:id="rId6"/>
    <p:sldId id="330" r:id="rId7"/>
    <p:sldId id="373" r:id="rId8"/>
    <p:sldId id="352" r:id="rId9"/>
    <p:sldId id="374" r:id="rId10"/>
    <p:sldId id="361" r:id="rId11"/>
    <p:sldId id="323" r:id="rId12"/>
    <p:sldId id="375" r:id="rId13"/>
    <p:sldId id="337" r:id="rId14"/>
    <p:sldId id="376" r:id="rId15"/>
    <p:sldId id="377" r:id="rId16"/>
    <p:sldId id="378" r:id="rId17"/>
    <p:sldId id="353" r:id="rId18"/>
    <p:sldId id="370" r:id="rId19"/>
    <p:sldId id="357" r:id="rId20"/>
    <p:sldId id="380" r:id="rId21"/>
    <p:sldId id="379" r:id="rId22"/>
  </p:sldIdLst>
  <p:sldSz cx="9144000" cy="6858000" type="screen4x3"/>
  <p:notesSz cx="6797675" cy="9926638"/>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06BECAF-C427-AAF1-3FB0-A32A097979AF}" name="QUINET Alain (SNCF RESEAU / SIEGE SNCF RESEAU / DIRECTION GENERALE RSD)" initials="AQ" userId="S::6117721X@commun.ad.sncf.fr::910a1062-d090-4d06-b660-160a60859a7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OPES FERREIRA Antoine" initials="LFA" lastIdx="10" clrIdx="0">
    <p:extLst>
      <p:ext uri="{19B8F6BF-5375-455C-9EA6-DF929625EA0E}">
        <p15:presenceInfo xmlns:p15="http://schemas.microsoft.com/office/powerpoint/2012/main" userId="S-1-5-21-3051166709-3485661799-2174785195-57039" providerId="AD"/>
      </p:ext>
    </p:extLst>
  </p:cmAuthor>
  <p:cmAuthor id="2" name="Pierre Boyer" initials="PB" lastIdx="3" clrIdx="1">
    <p:extLst>
      <p:ext uri="{19B8F6BF-5375-455C-9EA6-DF929625EA0E}">
        <p15:presenceInfo xmlns:p15="http://schemas.microsoft.com/office/powerpoint/2012/main" userId="052625a22366020b" providerId="Windows Live"/>
      </p:ext>
    </p:extLst>
  </p:cmAuthor>
  <p:cmAuthor id="3" name="Pons, Vincent" initials="VP" lastIdx="19" clrIdx="2">
    <p:extLst>
      <p:ext uri="{19B8F6BF-5375-455C-9EA6-DF929625EA0E}">
        <p15:presenceInfo xmlns:p15="http://schemas.microsoft.com/office/powerpoint/2012/main" userId="S::vpons@hbs.edu::6810c901-8b78-4415-b108-9c8fd3967fb1" providerId="AD"/>
      </p:ext>
    </p:extLst>
  </p:cmAuthor>
  <p:cmAuthor id="4" name="Jbeuve_adm" initials="J" lastIdx="4" clrIdx="3">
    <p:extLst>
      <p:ext uri="{19B8F6BF-5375-455C-9EA6-DF929625EA0E}">
        <p15:presenceInfo xmlns:p15="http://schemas.microsoft.com/office/powerpoint/2012/main" userId="Jbeuve_ad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A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47" autoAdjust="0"/>
    <p:restoredTop sz="94796"/>
  </p:normalViewPr>
  <p:slideViewPr>
    <p:cSldViewPr snapToGrid="0">
      <p:cViewPr varScale="1">
        <p:scale>
          <a:sx n="96" d="100"/>
          <a:sy n="96" d="100"/>
        </p:scale>
        <p:origin x="15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64361C07-1082-ECB2-CC48-8BD6D6702101}"/>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801714C0-F23F-00FF-1747-6A0BBF22FAE0}"/>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0D10217B-BC74-43AE-8C84-089DA9F0FAE5}" type="datetime1">
              <a:rPr lang="fr-FR" smtClean="0"/>
              <a:t>17/06/2026</a:t>
            </a:fld>
            <a:endParaRPr lang="fr-FR"/>
          </a:p>
        </p:txBody>
      </p:sp>
      <p:sp>
        <p:nvSpPr>
          <p:cNvPr id="4" name="Espace réservé du pied de page 3">
            <a:extLst>
              <a:ext uri="{FF2B5EF4-FFF2-40B4-BE49-F238E27FC236}">
                <a16:creationId xmlns:a16="http://schemas.microsoft.com/office/drawing/2014/main" id="{BE0A66C6-4391-C822-EA9C-A25A838C07AF}"/>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95F0F0A6-A9C4-0712-3DD1-0CD836572B3F}"/>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C9ABB453-47AE-4D66-BA84-F08F995DE4E7}" type="slidenum">
              <a:rPr lang="fr-FR" smtClean="0"/>
              <a:t>‹N°›</a:t>
            </a:fld>
            <a:endParaRPr lang="fr-FR"/>
          </a:p>
        </p:txBody>
      </p:sp>
    </p:spTree>
    <p:extLst>
      <p:ext uri="{BB962C8B-B14F-4D97-AF65-F5344CB8AC3E}">
        <p14:creationId xmlns:p14="http://schemas.microsoft.com/office/powerpoint/2010/main" val="405352963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 name="Shape 61"/>
          <p:cNvSpPr>
            <a:spLocks noGrp="1" noRot="1" noChangeAspect="1"/>
          </p:cNvSpPr>
          <p:nvPr>
            <p:ph type="sldImg"/>
          </p:nvPr>
        </p:nvSpPr>
        <p:spPr>
          <a:xfrm>
            <a:off x="917575" y="744538"/>
            <a:ext cx="4962525" cy="3722687"/>
          </a:xfrm>
          <a:prstGeom prst="rect">
            <a:avLst/>
          </a:prstGeom>
        </p:spPr>
        <p:txBody>
          <a:bodyPr/>
          <a:lstStyle/>
          <a:p>
            <a:endParaRPr/>
          </a:p>
        </p:txBody>
      </p:sp>
      <p:sp>
        <p:nvSpPr>
          <p:cNvPr id="62" name="Shape 62"/>
          <p:cNvSpPr>
            <a:spLocks noGrp="1"/>
          </p:cNvSpPr>
          <p:nvPr>
            <p:ph type="body" sz="quarter" idx="1"/>
          </p:nvPr>
        </p:nvSpPr>
        <p:spPr>
          <a:xfrm>
            <a:off x="906357" y="4715153"/>
            <a:ext cx="4984962" cy="4466987"/>
          </a:xfrm>
          <a:prstGeom prst="rect">
            <a:avLst/>
          </a:prstGeom>
        </p:spPr>
        <p:txBody>
          <a:bodyPr/>
          <a:lstStyle/>
          <a:p>
            <a:endParaRPr/>
          </a:p>
        </p:txBody>
      </p:sp>
    </p:spTree>
    <p:extLst>
      <p:ext uri="{BB962C8B-B14F-4D97-AF65-F5344CB8AC3E}">
        <p14:creationId xmlns:p14="http://schemas.microsoft.com/office/powerpoint/2010/main" val="3601815622"/>
      </p:ext>
    </p:extLst>
  </p:cSld>
  <p:clrMap bg1="lt1" tx1="dk1" bg2="lt2" tx2="dk2" accent1="accent1" accent2="accent2" accent3="accent3" accent4="accent4" accent5="accent5" accent6="accent6" hlink="hlink" folHlink="folHlink"/>
  <p:hf hdr="0"/>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exte du titre"/>
          <p:cNvSpPr txBox="1">
            <a:spLocks noGrp="1"/>
          </p:cNvSpPr>
          <p:nvPr>
            <p:ph type="title"/>
          </p:nvPr>
        </p:nvSpPr>
        <p:spPr>
          <a:xfrm>
            <a:off x="685800" y="2125979"/>
            <a:ext cx="7772400" cy="1440181"/>
          </a:xfrm>
          <a:prstGeom prst="rect">
            <a:avLst/>
          </a:prstGeom>
        </p:spPr>
        <p:txBody>
          <a:bodyPr/>
          <a:lstStyle/>
          <a:p>
            <a:r>
              <a:t>Texte du titre</a:t>
            </a:r>
          </a:p>
        </p:txBody>
      </p:sp>
      <p:sp>
        <p:nvSpPr>
          <p:cNvPr id="12" name="Texte niveau 1…"/>
          <p:cNvSpPr txBox="1">
            <a:spLocks noGrp="1"/>
          </p:cNvSpPr>
          <p:nvPr>
            <p:ph type="body" sz="quarter" idx="1"/>
          </p:nvPr>
        </p:nvSpPr>
        <p:spPr>
          <a:xfrm>
            <a:off x="1371600" y="3840479"/>
            <a:ext cx="6400800" cy="1714501"/>
          </a:xfrm>
          <a:prstGeom prst="rect">
            <a:avLst/>
          </a:prstGeom>
        </p:spPr>
        <p:txBody>
          <a:bodyPr>
            <a:normAutofit/>
          </a:bodyPr>
          <a:lstStyle/>
          <a:p>
            <a:r>
              <a:t>Texte niveau 1</a:t>
            </a:r>
          </a:p>
          <a:p>
            <a:pPr lvl="1"/>
            <a:r>
              <a:t>Texte niveau 2</a:t>
            </a:r>
          </a:p>
          <a:p>
            <a:pPr lvl="2"/>
            <a:r>
              <a:t>Texte niveau 3</a:t>
            </a:r>
          </a:p>
          <a:p>
            <a:pPr lvl="3"/>
            <a:r>
              <a:t>Texte niveau 4</a:t>
            </a:r>
          </a:p>
          <a:p>
            <a:pPr lvl="4"/>
            <a:r>
              <a:t>Texte niveau 5</a:t>
            </a:r>
          </a:p>
        </p:txBody>
      </p:sp>
      <p:sp>
        <p:nvSpPr>
          <p:cNvPr id="13"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exte du titre"/>
          <p:cNvSpPr txBox="1">
            <a:spLocks noGrp="1"/>
          </p:cNvSpPr>
          <p:nvPr>
            <p:ph type="title"/>
          </p:nvPr>
        </p:nvSpPr>
        <p:spPr>
          <a:prstGeom prst="rect">
            <a:avLst/>
          </a:prstGeom>
        </p:spPr>
        <p:txBody>
          <a:bodyPr/>
          <a:lstStyle/>
          <a:p>
            <a:r>
              <a:t>Texte du titre</a:t>
            </a:r>
          </a:p>
        </p:txBody>
      </p:sp>
      <p:sp>
        <p:nvSpPr>
          <p:cNvPr id="21" name="Texte niveau 1…"/>
          <p:cNvSpPr txBox="1">
            <a:spLocks noGrp="1"/>
          </p:cNvSpPr>
          <p:nvPr>
            <p:ph type="body" sz="half" idx="1"/>
          </p:nvPr>
        </p:nvSpPr>
        <p:spPr>
          <a:xfrm>
            <a:off x="850625" y="1435100"/>
            <a:ext cx="7305676" cy="1981200"/>
          </a:xfrm>
          <a:prstGeom prst="rect">
            <a:avLst/>
          </a:prstGeom>
        </p:spPr>
        <p:txBody>
          <a:bodyPr>
            <a:normAutofit/>
          </a:bodyPr>
          <a:lstStyle/>
          <a:p>
            <a:r>
              <a:t>Texte niveau 1</a:t>
            </a:r>
          </a:p>
          <a:p>
            <a:pPr lvl="1"/>
            <a:r>
              <a:t>Texte niveau 2</a:t>
            </a:r>
          </a:p>
          <a:p>
            <a:pPr lvl="2"/>
            <a:r>
              <a:t>Texte niveau 3</a:t>
            </a:r>
          </a:p>
          <a:p>
            <a:pPr lvl="3"/>
            <a:r>
              <a:t>Texte niveau 4</a:t>
            </a:r>
          </a:p>
          <a:p>
            <a:pPr lvl="4"/>
            <a:r>
              <a:t>Texte niveau 5</a:t>
            </a:r>
          </a:p>
        </p:txBody>
      </p:sp>
      <p:sp>
        <p:nvSpPr>
          <p:cNvPr id="22"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Content 0">
    <p:spTree>
      <p:nvGrpSpPr>
        <p:cNvPr id="1" name=""/>
        <p:cNvGrpSpPr/>
        <p:nvPr/>
      </p:nvGrpSpPr>
      <p:grpSpPr>
        <a:xfrm>
          <a:off x="0" y="0"/>
          <a:ext cx="0" cy="0"/>
          <a:chOff x="0" y="0"/>
          <a:chExt cx="0" cy="0"/>
        </a:xfrm>
      </p:grpSpPr>
      <p:sp>
        <p:nvSpPr>
          <p:cNvPr id="29" name="Texte du titre"/>
          <p:cNvSpPr txBox="1">
            <a:spLocks noGrp="1"/>
          </p:cNvSpPr>
          <p:nvPr>
            <p:ph type="title"/>
          </p:nvPr>
        </p:nvSpPr>
        <p:spPr>
          <a:prstGeom prst="rect">
            <a:avLst/>
          </a:prstGeom>
        </p:spPr>
        <p:txBody>
          <a:bodyPr/>
          <a:lstStyle/>
          <a:p>
            <a:r>
              <a:t>Texte du titre</a:t>
            </a:r>
          </a:p>
        </p:txBody>
      </p:sp>
      <p:sp>
        <p:nvSpPr>
          <p:cNvPr id="30" name="Texte niveau 1…"/>
          <p:cNvSpPr txBox="1">
            <a:spLocks noGrp="1"/>
          </p:cNvSpPr>
          <p:nvPr>
            <p:ph type="body" sz="half" idx="1"/>
          </p:nvPr>
        </p:nvSpPr>
        <p:spPr>
          <a:xfrm>
            <a:off x="850625" y="1435100"/>
            <a:ext cx="7305676" cy="1981200"/>
          </a:xfrm>
          <a:prstGeom prst="rect">
            <a:avLst/>
          </a:prstGeom>
        </p:spPr>
        <p:txBody>
          <a:bodyPr>
            <a:normAutofit/>
          </a:bodyPr>
          <a:lstStyle/>
          <a:p>
            <a:r>
              <a:t>Texte niveau 1</a:t>
            </a:r>
          </a:p>
          <a:p>
            <a:pPr lvl="1"/>
            <a:r>
              <a:t>Texte niveau 2</a:t>
            </a:r>
          </a:p>
          <a:p>
            <a:pPr lvl="2"/>
            <a:r>
              <a:t>Texte niveau 3</a:t>
            </a:r>
          </a:p>
          <a:p>
            <a:pPr lvl="3"/>
            <a:r>
              <a:t>Texte niveau 4</a:t>
            </a:r>
          </a:p>
          <a:p>
            <a:pPr lvl="4"/>
            <a:r>
              <a:t>Texte niveau 5</a:t>
            </a:r>
          </a:p>
        </p:txBody>
      </p:sp>
      <p:sp>
        <p:nvSpPr>
          <p:cNvPr id="3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exte du titre"/>
          <p:cNvSpPr txBox="1">
            <a:spLocks noGrp="1"/>
          </p:cNvSpPr>
          <p:nvPr>
            <p:ph type="title"/>
          </p:nvPr>
        </p:nvSpPr>
        <p:spPr>
          <a:prstGeom prst="rect">
            <a:avLst/>
          </a:prstGeom>
        </p:spPr>
        <p:txBody>
          <a:bodyPr/>
          <a:lstStyle/>
          <a:p>
            <a:r>
              <a:t>Texte du titre</a:t>
            </a:r>
          </a:p>
        </p:txBody>
      </p:sp>
      <p:sp>
        <p:nvSpPr>
          <p:cNvPr id="39" name="Texte niveau 1…"/>
          <p:cNvSpPr txBox="1">
            <a:spLocks noGrp="1"/>
          </p:cNvSpPr>
          <p:nvPr>
            <p:ph type="body" sz="half" idx="1"/>
          </p:nvPr>
        </p:nvSpPr>
        <p:spPr>
          <a:xfrm>
            <a:off x="457200" y="1577339"/>
            <a:ext cx="3977641" cy="4526281"/>
          </a:xfrm>
          <a:prstGeom prst="rect">
            <a:avLst/>
          </a:prstGeom>
        </p:spPr>
        <p:txBody>
          <a:bodyPr>
            <a:normAutofit/>
          </a:bodyPr>
          <a:lstStyle/>
          <a:p>
            <a:r>
              <a:t>Texte niveau 1</a:t>
            </a:r>
          </a:p>
          <a:p>
            <a:pPr lvl="1"/>
            <a:r>
              <a:t>Texte niveau 2</a:t>
            </a:r>
          </a:p>
          <a:p>
            <a:pPr lvl="2"/>
            <a:r>
              <a:t>Texte niveau 3</a:t>
            </a:r>
          </a:p>
          <a:p>
            <a:pPr lvl="3"/>
            <a:r>
              <a:t>Texte niveau 4</a:t>
            </a:r>
          </a:p>
          <a:p>
            <a:pPr lvl="4"/>
            <a:r>
              <a:t>Texte niveau 5</a:t>
            </a:r>
          </a:p>
        </p:txBody>
      </p:sp>
      <p:sp>
        <p:nvSpPr>
          <p:cNvPr id="40"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47" name="Texte du titre"/>
          <p:cNvSpPr txBox="1">
            <a:spLocks noGrp="1"/>
          </p:cNvSpPr>
          <p:nvPr>
            <p:ph type="title"/>
          </p:nvPr>
        </p:nvSpPr>
        <p:spPr>
          <a:prstGeom prst="rect">
            <a:avLst/>
          </a:prstGeom>
        </p:spPr>
        <p:txBody>
          <a:bodyPr/>
          <a:lstStyle/>
          <a:p>
            <a:r>
              <a:t>Texte du titre</a:t>
            </a:r>
          </a:p>
        </p:txBody>
      </p:sp>
      <p:sp>
        <p:nvSpPr>
          <p:cNvPr id="48"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55"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e du titre"/>
          <p:cNvSpPr txBox="1">
            <a:spLocks noGrp="1"/>
          </p:cNvSpPr>
          <p:nvPr>
            <p:ph type="title"/>
          </p:nvPr>
        </p:nvSpPr>
        <p:spPr>
          <a:xfrm>
            <a:off x="249250" y="348995"/>
            <a:ext cx="7763511" cy="5130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p>
            <a:r>
              <a:t>Texte du titre</a:t>
            </a:r>
          </a:p>
        </p:txBody>
      </p:sp>
      <p:sp>
        <p:nvSpPr>
          <p:cNvPr id="3" name="Texte niveau 1…"/>
          <p:cNvSpPr txBox="1">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lstStyle/>
          <a:p>
            <a:r>
              <a:t>Texte niveau 1</a:t>
            </a:r>
          </a:p>
          <a:p>
            <a:pPr lvl="1"/>
            <a:r>
              <a:t>Texte niveau 2</a:t>
            </a:r>
          </a:p>
          <a:p>
            <a:pPr lvl="2"/>
            <a:r>
              <a:t>Texte niveau 3</a:t>
            </a:r>
          </a:p>
          <a:p>
            <a:pPr lvl="3"/>
            <a:r>
              <a:t>Texte niveau 4</a:t>
            </a:r>
          </a:p>
          <a:p>
            <a:pPr lvl="4"/>
            <a:r>
              <a:t>Texte niveau 5</a:t>
            </a:r>
          </a:p>
        </p:txBody>
      </p:sp>
      <p:sp>
        <p:nvSpPr>
          <p:cNvPr id="4" name="Numéro de diapositive"/>
          <p:cNvSpPr txBox="1">
            <a:spLocks noGrp="1"/>
          </p:cNvSpPr>
          <p:nvPr>
            <p:ph type="sldNum" sz="quarter" idx="2"/>
          </p:nvPr>
        </p:nvSpPr>
        <p:spPr>
          <a:xfrm>
            <a:off x="8228948" y="6428919"/>
            <a:ext cx="198935" cy="156866"/>
          </a:xfrm>
          <a:prstGeom prst="rect">
            <a:avLst/>
          </a:prstGeom>
          <a:ln w="12700">
            <a:miter lim="400000"/>
          </a:ln>
        </p:spPr>
        <p:txBody>
          <a:bodyPr wrap="none" lIns="0" tIns="0" rIns="0" bIns="0">
            <a:spAutoFit/>
          </a:bodyPr>
          <a:lstStyle>
            <a:lvl1pPr indent="38100">
              <a:defRPr sz="1200" spc="-25">
                <a:solidFill>
                  <a:srgbClr val="0031A5"/>
                </a:solidFill>
              </a:defRPr>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ransition spd="med"/>
  <p:hf hdr="0" ftr="0"/>
  <p:txStyles>
    <p:title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p:titleStyle>
    <p:bodyStyle>
      <a:lvl1pPr marL="0" marR="0" indent="0" algn="l" defTabSz="914400" rtl="0" latinLnBrk="0">
        <a:lnSpc>
          <a:spcPct val="100000"/>
        </a:lnSpc>
        <a:spcBef>
          <a:spcPts val="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1pPr>
      <a:lvl2pPr marL="0" marR="0" indent="457200" algn="l" defTabSz="914400" rtl="0" latinLnBrk="0">
        <a:lnSpc>
          <a:spcPct val="100000"/>
        </a:lnSpc>
        <a:spcBef>
          <a:spcPts val="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2pPr>
      <a:lvl3pPr marL="0" marR="0" indent="914400" algn="l" defTabSz="914400" rtl="0" latinLnBrk="0">
        <a:lnSpc>
          <a:spcPct val="100000"/>
        </a:lnSpc>
        <a:spcBef>
          <a:spcPts val="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3pPr>
      <a:lvl4pPr marL="0" marR="0" indent="1371600" algn="l" defTabSz="914400" rtl="0" latinLnBrk="0">
        <a:lnSpc>
          <a:spcPct val="100000"/>
        </a:lnSpc>
        <a:spcBef>
          <a:spcPts val="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4pPr>
      <a:lvl5pPr marL="0" marR="0" indent="1828800" algn="l" defTabSz="914400" rtl="0" latinLnBrk="0">
        <a:lnSpc>
          <a:spcPct val="100000"/>
        </a:lnSpc>
        <a:spcBef>
          <a:spcPts val="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5pPr>
      <a:lvl6pPr marL="0" marR="0" indent="2286000" algn="l" defTabSz="914400" rtl="0" latinLnBrk="0">
        <a:lnSpc>
          <a:spcPct val="100000"/>
        </a:lnSpc>
        <a:spcBef>
          <a:spcPts val="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6pPr>
      <a:lvl7pPr marL="0" marR="0" indent="2743200" algn="l" defTabSz="914400" rtl="0" latinLnBrk="0">
        <a:lnSpc>
          <a:spcPct val="100000"/>
        </a:lnSpc>
        <a:spcBef>
          <a:spcPts val="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7pPr>
      <a:lvl8pPr marL="0" marR="0" indent="3200400" algn="l" defTabSz="914400" rtl="0" latinLnBrk="0">
        <a:lnSpc>
          <a:spcPct val="100000"/>
        </a:lnSpc>
        <a:spcBef>
          <a:spcPts val="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8pPr>
      <a:lvl9pPr marL="0" marR="0" indent="3657600" algn="l" defTabSz="914400" rtl="0" latinLnBrk="0">
        <a:lnSpc>
          <a:spcPct val="100000"/>
        </a:lnSpc>
        <a:spcBef>
          <a:spcPts val="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9pPr>
    </p:bodyStyle>
    <p:otherStyle>
      <a:lvl1pPr marL="0" marR="0" indent="38100" algn="l" defTabSz="914400" rtl="0" latinLnBrk="0">
        <a:lnSpc>
          <a:spcPct val="100000"/>
        </a:lnSpc>
        <a:spcBef>
          <a:spcPts val="0"/>
        </a:spcBef>
        <a:spcAft>
          <a:spcPts val="0"/>
        </a:spcAft>
        <a:buClrTx/>
        <a:buSzTx/>
        <a:buFontTx/>
        <a:buNone/>
        <a:tabLst/>
        <a:defRPr sz="1200" b="0" i="0" u="none" strike="noStrike" cap="none" spc="-25" baseline="0">
          <a:solidFill>
            <a:schemeClr val="tx1"/>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1200" b="0" i="0" u="none" strike="noStrike" cap="none" spc="-25" baseline="0">
          <a:solidFill>
            <a:schemeClr val="tx1"/>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1200" b="0" i="0" u="none" strike="noStrike" cap="none" spc="-25" baseline="0">
          <a:solidFill>
            <a:schemeClr val="tx1"/>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1200" b="0" i="0" u="none" strike="noStrike" cap="none" spc="-25" baseline="0">
          <a:solidFill>
            <a:schemeClr val="tx1"/>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1200" b="0" i="0" u="none" strike="noStrike" cap="none" spc="-25" baseline="0">
          <a:solidFill>
            <a:schemeClr val="tx1"/>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1200" b="0" i="0" u="none" strike="noStrike" cap="none" spc="-25" baseline="0">
          <a:solidFill>
            <a:schemeClr val="tx1"/>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1200" b="0" i="0" u="none" strike="noStrike" cap="none" spc="-25" baseline="0">
          <a:solidFill>
            <a:schemeClr val="tx1"/>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1200" b="0" i="0" u="none" strike="noStrike" cap="none" spc="-25" baseline="0">
          <a:solidFill>
            <a:schemeClr val="tx1"/>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1200" b="0" i="0" u="none" strike="noStrike" cap="none" spc="-25"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object 2"/>
          <p:cNvSpPr txBox="1">
            <a:spLocks noGrp="1"/>
          </p:cNvSpPr>
          <p:nvPr>
            <p:ph type="title"/>
          </p:nvPr>
        </p:nvSpPr>
        <p:spPr>
          <a:xfrm>
            <a:off x="1136650" y="1971355"/>
            <a:ext cx="7029450" cy="689934"/>
          </a:xfrm>
          <a:prstGeom prst="rect">
            <a:avLst/>
          </a:prstGeom>
        </p:spPr>
        <p:txBody>
          <a:bodyPr>
            <a:normAutofit fontScale="90000"/>
          </a:bodyPr>
          <a:lstStyle>
            <a:lvl1pPr indent="12700" algn="ctr">
              <a:spcBef>
                <a:spcPts val="100"/>
              </a:spcBef>
              <a:defRPr sz="4400">
                <a:solidFill>
                  <a:srgbClr val="004A99"/>
                </a:solidFill>
              </a:defRPr>
            </a:lvl1pPr>
          </a:lstStyle>
          <a:p>
            <a:r>
              <a:rPr lang="fr-FR" dirty="0"/>
              <a:t>Face à l’essoufflement démocratique, </a:t>
            </a:r>
            <a:br>
              <a:rPr lang="fr-FR" dirty="0"/>
            </a:br>
            <a:r>
              <a:rPr lang="fr-FR" dirty="0"/>
              <a:t>réformer les institutions</a:t>
            </a:r>
            <a:endParaRPr lang="fr-FR" b="0" dirty="0"/>
          </a:p>
        </p:txBody>
      </p:sp>
      <p:pic>
        <p:nvPicPr>
          <p:cNvPr id="65" name="object 3" descr="object 3"/>
          <p:cNvPicPr>
            <a:picLocks noChangeAspect="1"/>
          </p:cNvPicPr>
          <p:nvPr/>
        </p:nvPicPr>
        <p:blipFill>
          <a:blip r:embed="rId2"/>
          <a:stretch>
            <a:fillRect/>
          </a:stretch>
        </p:blipFill>
        <p:spPr>
          <a:xfrm>
            <a:off x="274320" y="274320"/>
            <a:ext cx="4005072" cy="765048"/>
          </a:xfrm>
          <a:prstGeom prst="rect">
            <a:avLst/>
          </a:prstGeom>
          <a:ln w="12700">
            <a:miter lim="400000"/>
          </a:ln>
        </p:spPr>
      </p:pic>
      <p:sp>
        <p:nvSpPr>
          <p:cNvPr id="66" name="object 4"/>
          <p:cNvSpPr txBox="1"/>
          <p:nvPr/>
        </p:nvSpPr>
        <p:spPr>
          <a:xfrm>
            <a:off x="707374" y="6434328"/>
            <a:ext cx="801371" cy="1846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68" name="object 6"/>
          <p:cNvSpPr/>
          <p:nvPr/>
        </p:nvSpPr>
        <p:spPr>
          <a:xfrm flipV="1">
            <a:off x="1371600" y="4065314"/>
            <a:ext cx="6563638" cy="12527"/>
          </a:xfrm>
          <a:prstGeom prst="line">
            <a:avLst/>
          </a:prstGeom>
          <a:ln>
            <a:solidFill>
              <a:srgbClr val="004C99"/>
            </a:solidFill>
            <a:prstDash val="sysDot"/>
          </a:ln>
        </p:spPr>
        <p:txBody>
          <a:bodyPr lIns="45719" rIns="45719"/>
          <a:lstStyle/>
          <a:p>
            <a:endParaRPr dirty="0"/>
          </a:p>
        </p:txBody>
      </p:sp>
      <p:sp>
        <p:nvSpPr>
          <p:cNvPr id="2" name="ZoneTexte 1"/>
          <p:cNvSpPr txBox="1"/>
          <p:nvPr/>
        </p:nvSpPr>
        <p:spPr>
          <a:xfrm>
            <a:off x="1371600" y="4332987"/>
            <a:ext cx="5953125" cy="70788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fr-FR" sz="2000" b="1" dirty="0">
                <a:solidFill>
                  <a:srgbClr val="004A99"/>
                </a:solidFill>
              </a:rPr>
              <a:t>Pierre C. Boyer, </a:t>
            </a:r>
            <a:r>
              <a:rPr lang="fr-FR" sz="2000" dirty="0">
                <a:solidFill>
                  <a:srgbClr val="004A99"/>
                </a:solidFill>
              </a:rPr>
              <a:t>École polytechnique - CREST</a:t>
            </a:r>
          </a:p>
          <a:p>
            <a:pPr marL="0" marR="0" indent="0" algn="l" defTabSz="914400" rtl="0" fontAlgn="auto" latinLnBrk="0" hangingPunct="0">
              <a:lnSpc>
                <a:spcPct val="100000"/>
              </a:lnSpc>
              <a:spcBef>
                <a:spcPts val="0"/>
              </a:spcBef>
              <a:spcAft>
                <a:spcPts val="0"/>
              </a:spcAft>
              <a:buClrTx/>
              <a:buSzTx/>
              <a:buFontTx/>
              <a:buNone/>
              <a:tabLst/>
            </a:pPr>
            <a:r>
              <a:rPr lang="fr-FR" sz="2000" b="1" dirty="0">
                <a:solidFill>
                  <a:srgbClr val="004A99"/>
                </a:solidFill>
              </a:rPr>
              <a:t>Vincent Pons,</a:t>
            </a:r>
            <a:r>
              <a:rPr lang="fr-FR" sz="2000" dirty="0">
                <a:solidFill>
                  <a:srgbClr val="004A99"/>
                </a:solidFill>
              </a:rPr>
              <a:t> CAE, Harvard Business </a:t>
            </a:r>
            <a:r>
              <a:rPr lang="fr-FR" sz="2000" dirty="0" err="1">
                <a:solidFill>
                  <a:srgbClr val="004A99"/>
                </a:solidFill>
              </a:rPr>
              <a:t>School</a:t>
            </a:r>
            <a:endParaRPr lang="fr-FR" sz="2000" dirty="0">
              <a:solidFill>
                <a:srgbClr val="004A99"/>
              </a:solidFill>
            </a:endParaRPr>
          </a:p>
        </p:txBody>
      </p:sp>
      <p:sp>
        <p:nvSpPr>
          <p:cNvPr id="5" name="Espace réservé du numéro de diapositive 4"/>
          <p:cNvSpPr>
            <a:spLocks noGrp="1"/>
          </p:cNvSpPr>
          <p:nvPr>
            <p:ph type="sldNum" sz="quarter" idx="2"/>
          </p:nvPr>
        </p:nvSpPr>
        <p:spPr/>
        <p:txBody>
          <a:bodyPr/>
          <a:lstStyle/>
          <a:p>
            <a:fld id="{86CB4B4D-7CA3-9044-876B-883B54F8677D}" type="slidenum">
              <a:rPr lang="fr-FR" smtClean="0"/>
              <a:t>1</a:t>
            </a:fld>
            <a:endParaRPr lang="fr-F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27829-A2CA-C00F-9884-B03F807BD6C7}"/>
            </a:ext>
          </a:extLst>
        </p:cNvPr>
        <p:cNvGrpSpPr/>
        <p:nvPr/>
      </p:nvGrpSpPr>
      <p:grpSpPr>
        <a:xfrm>
          <a:off x="0" y="0"/>
          <a:ext cx="0" cy="0"/>
          <a:chOff x="0" y="0"/>
          <a:chExt cx="0" cy="0"/>
        </a:xfrm>
      </p:grpSpPr>
      <p:sp>
        <p:nvSpPr>
          <p:cNvPr id="11" name="Espace réservé du texte 2">
            <a:extLst>
              <a:ext uri="{FF2B5EF4-FFF2-40B4-BE49-F238E27FC236}">
                <a16:creationId xmlns:a16="http://schemas.microsoft.com/office/drawing/2014/main" id="{0496E979-7F53-4F63-A189-ADA62745FD34}"/>
              </a:ext>
            </a:extLst>
          </p:cNvPr>
          <p:cNvSpPr txBox="1">
            <a:spLocks/>
          </p:cNvSpPr>
          <p:nvPr/>
        </p:nvSpPr>
        <p:spPr>
          <a:xfrm>
            <a:off x="470994" y="1012023"/>
            <a:ext cx="8025006" cy="3570208"/>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83600" lvl="1" algn="just" hangingPunct="1">
              <a:spcBef>
                <a:spcPts val="600"/>
              </a:spcBef>
              <a:defRPr/>
            </a:pPr>
            <a:r>
              <a:rPr lang="fr-FR" sz="2000" b="1" dirty="0">
                <a:solidFill>
                  <a:srgbClr val="004A99"/>
                </a:solidFill>
              </a:rPr>
              <a:t>Malaise démocratique et conditions d’exercice des mandats</a:t>
            </a:r>
          </a:p>
          <a:p>
            <a:pPr marL="183600" lvl="1" algn="just" hangingPunct="1">
              <a:spcBef>
                <a:spcPts val="600"/>
              </a:spcBef>
              <a:defRPr/>
            </a:pPr>
            <a:endParaRPr lang="fr-FR" sz="1200" kern="1200" dirty="0">
              <a:solidFill>
                <a:prstClr val="black"/>
              </a:solidFill>
            </a:endParaRPr>
          </a:p>
          <a:p>
            <a:pPr marL="469350" lvl="1" indent="-285750" algn="just" hangingPunct="1">
              <a:spcBef>
                <a:spcPts val="600"/>
              </a:spcBef>
              <a:buFont typeface="Wingdings" panose="05000000000000000000" pitchFamily="2" charset="2"/>
              <a:buChar char="§"/>
              <a:defRPr/>
            </a:pPr>
            <a:r>
              <a:rPr lang="fr-FR" kern="1200" dirty="0">
                <a:solidFill>
                  <a:prstClr val="black"/>
                </a:solidFill>
              </a:rPr>
              <a:t>Tous les types d’élus exposés à des violences physiques, verbales, en ligne (</a:t>
            </a:r>
            <a:r>
              <a:rPr lang="fr-FR" dirty="0"/>
              <a:t>Centre d’analyse et de lutte contre les atteintes aux élus</a:t>
            </a:r>
            <a:r>
              <a:rPr lang="fr-FR" kern="1200" dirty="0">
                <a:solidFill>
                  <a:prstClr val="black"/>
                </a:solidFill>
              </a:rPr>
              <a:t>) </a:t>
            </a:r>
          </a:p>
          <a:p>
            <a:pPr marL="469350" lvl="1" indent="-285750" algn="just" hangingPunct="1">
              <a:spcBef>
                <a:spcPts val="600"/>
              </a:spcBef>
              <a:buFont typeface="Wingdings" panose="05000000000000000000" pitchFamily="2" charset="2"/>
              <a:buChar char="§"/>
              <a:defRPr/>
            </a:pPr>
            <a:r>
              <a:rPr lang="fr-FR" kern="1200" dirty="0">
                <a:solidFill>
                  <a:prstClr val="black"/>
                </a:solidFill>
              </a:rPr>
              <a:t>Absence de revalorisation substantielle des conditions matérielles des élus :</a:t>
            </a:r>
          </a:p>
          <a:p>
            <a:pPr marL="926550" lvl="2" indent="-285750" algn="just" hangingPunct="1">
              <a:spcBef>
                <a:spcPts val="600"/>
              </a:spcBef>
              <a:buFont typeface="Wingdings" panose="05000000000000000000" pitchFamily="2" charset="2"/>
              <a:buChar char="§"/>
              <a:defRPr/>
            </a:pPr>
            <a:r>
              <a:rPr lang="fr-FR" sz="1700" kern="1200" dirty="0">
                <a:solidFill>
                  <a:prstClr val="black"/>
                </a:solidFill>
              </a:rPr>
              <a:t>Les indemnités des parlementaires ont diminué en euros constants</a:t>
            </a:r>
          </a:p>
          <a:p>
            <a:pPr marL="926550" lvl="2" indent="-285750" algn="just" hangingPunct="1">
              <a:spcBef>
                <a:spcPts val="600"/>
              </a:spcBef>
              <a:buFont typeface="Wingdings" panose="05000000000000000000" pitchFamily="2" charset="2"/>
              <a:buChar char="§"/>
              <a:defRPr/>
            </a:pPr>
            <a:r>
              <a:rPr lang="fr-FR" sz="1700" kern="1200" dirty="0">
                <a:solidFill>
                  <a:schemeClr val="tx1"/>
                </a:solidFill>
                <a:cs typeface="Arial" panose="020B0604020202020204" pitchFamily="34" charset="0"/>
              </a:rPr>
              <a:t>3 700 personnels et collaborateurs à l’Assemblée nationale, contre 10 000 au Bundestag</a:t>
            </a:r>
          </a:p>
          <a:p>
            <a:pPr marL="926550" lvl="2" indent="-285750" algn="just" hangingPunct="1">
              <a:spcBef>
                <a:spcPts val="600"/>
              </a:spcBef>
              <a:buFont typeface="Wingdings" panose="05000000000000000000" pitchFamily="2" charset="2"/>
              <a:buChar char="§"/>
              <a:defRPr/>
            </a:pPr>
            <a:endParaRPr lang="fr-FR" sz="1600" dirty="0"/>
          </a:p>
          <a:p>
            <a:pPr marL="183600" lvl="1" algn="just" hangingPunct="1">
              <a:spcBef>
                <a:spcPts val="600"/>
              </a:spcBef>
              <a:defRPr/>
            </a:pPr>
            <a:r>
              <a:rPr lang="fr-FR" b="1" kern="1200" dirty="0">
                <a:solidFill>
                  <a:srgbClr val="004A99"/>
                </a:solidFill>
                <a:cs typeface="Arial" panose="020B0604020202020204" pitchFamily="34" charset="0"/>
              </a:rPr>
              <a:t>→</a:t>
            </a:r>
            <a:r>
              <a:rPr lang="fr-FR" kern="1200" dirty="0">
                <a:solidFill>
                  <a:prstClr val="black"/>
                </a:solidFill>
              </a:rPr>
              <a:t> Loi du 22 décembre 2025 portant création d’un statut de l’élu local</a:t>
            </a:r>
          </a:p>
          <a:p>
            <a:pPr marL="525600" marR="0" lvl="1" indent="-342000" algn="just"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endParaRPr kumimoji="0" lang="fr-FR" b="0" i="0" u="none" strike="noStrike" kern="1200" cap="none" spc="0" normalizeH="0" baseline="0" noProof="0" dirty="0">
              <a:ln>
                <a:noFill/>
              </a:ln>
              <a:solidFill>
                <a:prstClr val="black"/>
              </a:solidFill>
              <a:effectLst/>
              <a:uLnTx/>
              <a:uFillTx/>
              <a:latin typeface="Calibri"/>
            </a:endParaRPr>
          </a:p>
        </p:txBody>
      </p:sp>
      <p:grpSp>
        <p:nvGrpSpPr>
          <p:cNvPr id="2" name="Groupe 1">
            <a:extLst>
              <a:ext uri="{FF2B5EF4-FFF2-40B4-BE49-F238E27FC236}">
                <a16:creationId xmlns:a16="http://schemas.microsoft.com/office/drawing/2014/main" id="{01C36C17-C501-7E60-6576-B71DD1C32C74}"/>
              </a:ext>
            </a:extLst>
          </p:cNvPr>
          <p:cNvGrpSpPr/>
          <p:nvPr/>
        </p:nvGrpSpPr>
        <p:grpSpPr>
          <a:xfrm>
            <a:off x="467999" y="6357599"/>
            <a:ext cx="8028001" cy="366288"/>
            <a:chOff x="467999" y="6357599"/>
            <a:chExt cx="8028001" cy="366288"/>
          </a:xfrm>
        </p:grpSpPr>
        <p:sp>
          <p:nvSpPr>
            <p:cNvPr id="13" name="object 3">
              <a:extLst>
                <a:ext uri="{FF2B5EF4-FFF2-40B4-BE49-F238E27FC236}">
                  <a16:creationId xmlns:a16="http://schemas.microsoft.com/office/drawing/2014/main" id="{70E1E8E2-3DD8-A472-DE15-E5BDFCE46158}"/>
                </a:ext>
              </a:extLst>
            </p:cNvPr>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a:extLst>
                <a:ext uri="{FF2B5EF4-FFF2-40B4-BE49-F238E27FC236}">
                  <a16:creationId xmlns:a16="http://schemas.microsoft.com/office/drawing/2014/main" id="{7B4EA375-2CE9-54A7-9EDB-DE54C90049C9}"/>
                </a:ext>
              </a:extLst>
            </p:cNvPr>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3" name="Espace réservé du numéro de diapositive 2">
            <a:extLst>
              <a:ext uri="{FF2B5EF4-FFF2-40B4-BE49-F238E27FC236}">
                <a16:creationId xmlns:a16="http://schemas.microsoft.com/office/drawing/2014/main" id="{137759E2-86B0-0C14-B069-6A8DC19CFE77}"/>
              </a:ext>
            </a:extLst>
          </p:cNvPr>
          <p:cNvSpPr>
            <a:spLocks noGrp="1"/>
          </p:cNvSpPr>
          <p:nvPr>
            <p:ph type="sldNum" sz="quarter" idx="2"/>
          </p:nvPr>
        </p:nvSpPr>
        <p:spPr/>
        <p:txBody>
          <a:bodyPr/>
          <a:lstStyle/>
          <a:p>
            <a:fld id="{86CB4B4D-7CA3-9044-876B-883B54F8677D}" type="slidenum">
              <a:rPr lang="fr-FR" smtClean="0"/>
              <a:t>10</a:t>
            </a:fld>
            <a:endParaRPr lang="fr-FR"/>
          </a:p>
        </p:txBody>
      </p:sp>
      <p:sp>
        <p:nvSpPr>
          <p:cNvPr id="6" name="object 4">
            <a:extLst>
              <a:ext uri="{FF2B5EF4-FFF2-40B4-BE49-F238E27FC236}">
                <a16:creationId xmlns:a16="http://schemas.microsoft.com/office/drawing/2014/main" id="{B5ECA6F2-0F23-B1AC-D394-A5535CE14341}"/>
              </a:ext>
            </a:extLst>
          </p:cNvPr>
          <p:cNvSpPr txBox="1"/>
          <p:nvPr/>
        </p:nvSpPr>
        <p:spPr>
          <a:xfrm>
            <a:off x="707374" y="6434328"/>
            <a:ext cx="801371" cy="1846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10" name="Espace réservé du contenu 2">
            <a:extLst>
              <a:ext uri="{FF2B5EF4-FFF2-40B4-BE49-F238E27FC236}">
                <a16:creationId xmlns:a16="http://schemas.microsoft.com/office/drawing/2014/main" id="{B37B22A1-2F13-45EE-9835-52A068729D46}"/>
              </a:ext>
            </a:extLst>
          </p:cNvPr>
          <p:cNvSpPr txBox="1">
            <a:spLocks/>
          </p:cNvSpPr>
          <p:nvPr/>
        </p:nvSpPr>
        <p:spPr>
          <a:xfrm>
            <a:off x="467998" y="4615419"/>
            <a:ext cx="8028002" cy="854496"/>
          </a:xfrm>
          <a:prstGeom prst="rect">
            <a:avLst/>
          </a:prstGeom>
          <a:noFill/>
          <a:ln w="6350">
            <a:solidFill>
              <a:schemeClr val="tx1">
                <a:lumMod val="50000"/>
                <a:lumOff val="50000"/>
              </a:schemeClr>
            </a:solidFill>
            <a:prstDash val="sysDash"/>
          </a:ln>
        </p:spPr>
        <p:txBody>
          <a:bodyPr lIns="90000" tIns="45000" rIns="90000" bIns="45000" anchor="ctr">
            <a:noAutofit/>
          </a:bodyPr>
          <a:lstStyle>
            <a:defPPr>
              <a:defRPr lang="fr-FR"/>
            </a:defPPr>
            <a:lvl1pPr marL="0" indent="0" algn="ctr" defTabSz="914400" rtl="0" eaLnBrk="1" latinLnBrk="0" hangingPunct="1">
              <a:lnSpc>
                <a:spcPct val="100000"/>
              </a:lnSpc>
              <a:buNone/>
              <a:tabLst>
                <a:tab pos="0" algn="l"/>
              </a:tabLst>
              <a:defRPr lang="fr-FR" sz="1200" b="0" strike="noStrike" kern="1200" spc="-1">
                <a:solidFill>
                  <a:srgbClr val="8B8B8B"/>
                </a:solidFill>
                <a:latin typeface="Calibri"/>
                <a:ea typeface="DejaVu Sans"/>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just">
              <a:defRPr/>
            </a:pPr>
            <a:r>
              <a:rPr kumimoji="0" lang="fr-FR" sz="1800" b="1" i="0" u="none" strike="noStrike" kern="1200" cap="none" spc="-1" normalizeH="0" baseline="0" noProof="0" dirty="0">
                <a:ln>
                  <a:noFill/>
                </a:ln>
                <a:solidFill>
                  <a:schemeClr val="tx1">
                    <a:lumMod val="65000"/>
                    <a:lumOff val="35000"/>
                  </a:schemeClr>
                </a:solidFill>
                <a:effectLst/>
                <a:uLnTx/>
                <a:uFillTx/>
              </a:rPr>
              <a:t>Constat </a:t>
            </a:r>
            <a:r>
              <a:rPr lang="fr-FR" sz="1800" b="1" dirty="0">
                <a:solidFill>
                  <a:schemeClr val="tx1">
                    <a:lumMod val="65000"/>
                    <a:lumOff val="35000"/>
                  </a:schemeClr>
                </a:solidFill>
              </a:rPr>
              <a:t>4</a:t>
            </a:r>
            <a:r>
              <a:rPr kumimoji="0" lang="fr-FR" sz="1800" b="1" i="0" u="none" strike="noStrike" kern="1200" cap="none" spc="-1" normalizeH="0" baseline="0" noProof="0" dirty="0">
                <a:ln>
                  <a:noFill/>
                </a:ln>
                <a:solidFill>
                  <a:schemeClr val="tx1">
                    <a:lumMod val="65000"/>
                    <a:lumOff val="35000"/>
                  </a:schemeClr>
                </a:solidFill>
                <a:effectLst/>
                <a:uLnTx/>
                <a:uFillTx/>
              </a:rPr>
              <a:t>.</a:t>
            </a:r>
            <a:r>
              <a:rPr kumimoji="0" lang="fr-FR" sz="1800" b="1" i="0" u="none" strike="noStrike" kern="1200" cap="none" spc="-1" normalizeH="0" noProof="0" dirty="0">
                <a:ln>
                  <a:noFill/>
                </a:ln>
                <a:solidFill>
                  <a:schemeClr val="tx1">
                    <a:lumMod val="65000"/>
                    <a:lumOff val="35000"/>
                  </a:schemeClr>
                </a:solidFill>
                <a:effectLst/>
                <a:uLnTx/>
                <a:uFillTx/>
              </a:rPr>
              <a:t> </a:t>
            </a:r>
            <a:r>
              <a:rPr lang="fr-FR" sz="1800" dirty="0">
                <a:solidFill>
                  <a:schemeClr val="tx1">
                    <a:lumMod val="65000"/>
                    <a:lumOff val="35000"/>
                  </a:schemeClr>
                </a:solidFill>
              </a:rPr>
              <a:t>L’offre politique réagit au climat de défiance : sans réponse, les difficultés à susciter des candidatures puis, pour les élus, à exercer leur mandat dans de bonnes conditions pourraient s’accentuer.</a:t>
            </a:r>
          </a:p>
        </p:txBody>
      </p:sp>
      <p:sp>
        <p:nvSpPr>
          <p:cNvPr id="7" name="Title 1">
            <a:extLst>
              <a:ext uri="{FF2B5EF4-FFF2-40B4-BE49-F238E27FC236}">
                <a16:creationId xmlns:a16="http://schemas.microsoft.com/office/drawing/2014/main" id="{16FD9E22-E3E5-7043-D6D4-41E7D0BAFB3C}"/>
              </a:ext>
            </a:extLst>
          </p:cNvPr>
          <p:cNvSpPr txBox="1">
            <a:spLocks/>
          </p:cNvSpPr>
          <p:nvPr/>
        </p:nvSpPr>
        <p:spPr>
          <a:xfrm>
            <a:off x="467998" y="403550"/>
            <a:ext cx="8676002" cy="432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Baisse d’attractivité du rôle électif</a:t>
            </a:r>
          </a:p>
        </p:txBody>
      </p:sp>
      <p:sp>
        <p:nvSpPr>
          <p:cNvPr id="9" name="Connecteur droit 8">
            <a:extLst>
              <a:ext uri="{FF2B5EF4-FFF2-40B4-BE49-F238E27FC236}">
                <a16:creationId xmlns:a16="http://schemas.microsoft.com/office/drawing/2014/main" id="{1276D5A4-DB5F-A9A9-CD42-0FBFEA0CA280}"/>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12" name="Titre 1">
            <a:extLst>
              <a:ext uri="{FF2B5EF4-FFF2-40B4-BE49-F238E27FC236}">
                <a16:creationId xmlns:a16="http://schemas.microsoft.com/office/drawing/2014/main" id="{F701C740-30B4-6407-F4BD-5610C12A6E41}"/>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1. Une démocratie à bout de souffle</a:t>
            </a:r>
          </a:p>
        </p:txBody>
      </p:sp>
    </p:spTree>
    <p:extLst>
      <p:ext uri="{BB962C8B-B14F-4D97-AF65-F5344CB8AC3E}">
        <p14:creationId xmlns:p14="http://schemas.microsoft.com/office/powerpoint/2010/main" val="385151977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itre 1"/>
          <p:cNvSpPr txBox="1">
            <a:spLocks noGrp="1"/>
          </p:cNvSpPr>
          <p:nvPr>
            <p:ph type="title"/>
          </p:nvPr>
        </p:nvSpPr>
        <p:spPr>
          <a:xfrm>
            <a:off x="799618" y="2609594"/>
            <a:ext cx="7544763" cy="430889"/>
          </a:xfrm>
          <a:prstGeom prst="rect">
            <a:avLst/>
          </a:prstGeom>
        </p:spPr>
        <p:txBody>
          <a:bodyPr>
            <a:noAutofit/>
          </a:bodyPr>
          <a:lstStyle>
            <a:lvl1pPr>
              <a:defRPr sz="2800">
                <a:solidFill>
                  <a:srgbClr val="004A99"/>
                </a:solidFill>
              </a:defRPr>
            </a:lvl1pPr>
          </a:lstStyle>
          <a:p>
            <a:pPr algn="ctr"/>
            <a:r>
              <a:rPr lang="fr-FR" sz="3200" dirty="0"/>
              <a:t>2. Quelles réformes institutionnelles ?</a:t>
            </a:r>
          </a:p>
        </p:txBody>
      </p:sp>
      <p:sp>
        <p:nvSpPr>
          <p:cNvPr id="74" name="object 3"/>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75" name="object 4" descr="object 4"/>
          <p:cNvPicPr>
            <a:picLocks noChangeAspect="1"/>
          </p:cNvPicPr>
          <p:nvPr/>
        </p:nvPicPr>
        <p:blipFill>
          <a:blip r:embed="rId2"/>
          <a:stretch>
            <a:fillRect/>
          </a:stretch>
        </p:blipFill>
        <p:spPr>
          <a:xfrm>
            <a:off x="3313176" y="6446518"/>
            <a:ext cx="2746249" cy="277369"/>
          </a:xfrm>
          <a:prstGeom prst="rect">
            <a:avLst/>
          </a:prstGeom>
          <a:ln w="12700">
            <a:miter lim="400000"/>
          </a:ln>
        </p:spPr>
      </p:pic>
      <p:sp>
        <p:nvSpPr>
          <p:cNvPr id="2" name="Espace réservé du numéro de diapositive 1"/>
          <p:cNvSpPr>
            <a:spLocks noGrp="1"/>
          </p:cNvSpPr>
          <p:nvPr>
            <p:ph type="sldNum" sz="quarter" idx="2"/>
          </p:nvPr>
        </p:nvSpPr>
        <p:spPr/>
        <p:txBody>
          <a:bodyPr/>
          <a:lstStyle/>
          <a:p>
            <a:fld id="{86CB4B4D-7CA3-9044-876B-883B54F8677D}" type="slidenum">
              <a:rPr lang="fr-FR" smtClean="0"/>
              <a:t>11</a:t>
            </a:fld>
            <a:endParaRPr lang="fr-FR"/>
          </a:p>
        </p:txBody>
      </p:sp>
      <p:sp>
        <p:nvSpPr>
          <p:cNvPr id="3" name="object 4">
            <a:extLst>
              <a:ext uri="{FF2B5EF4-FFF2-40B4-BE49-F238E27FC236}">
                <a16:creationId xmlns:a16="http://schemas.microsoft.com/office/drawing/2014/main" id="{A44345AE-8135-6286-9B20-68E5422BD440}"/>
              </a:ext>
            </a:extLst>
          </p:cNvPr>
          <p:cNvSpPr txBox="1"/>
          <p:nvPr/>
        </p:nvSpPr>
        <p:spPr>
          <a:xfrm>
            <a:off x="707374" y="6434328"/>
            <a:ext cx="801371" cy="1846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Tree>
    <p:extLst>
      <p:ext uri="{BB962C8B-B14F-4D97-AF65-F5344CB8AC3E}">
        <p14:creationId xmlns:p14="http://schemas.microsoft.com/office/powerpoint/2010/main" val="2076135027"/>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9E00E-3E8D-037D-44DB-AAC71983A14F}"/>
            </a:ext>
          </a:extLst>
        </p:cNvPr>
        <p:cNvGrpSpPr/>
        <p:nvPr/>
      </p:nvGrpSpPr>
      <p:grpSpPr>
        <a:xfrm>
          <a:off x="0" y="0"/>
          <a:ext cx="0" cy="0"/>
          <a:chOff x="0" y="0"/>
          <a:chExt cx="0" cy="0"/>
        </a:xfrm>
      </p:grpSpPr>
      <p:sp>
        <p:nvSpPr>
          <p:cNvPr id="11" name="Espace réservé du texte 2">
            <a:extLst>
              <a:ext uri="{FF2B5EF4-FFF2-40B4-BE49-F238E27FC236}">
                <a16:creationId xmlns:a16="http://schemas.microsoft.com/office/drawing/2014/main" id="{71FFEF89-54AE-38D0-0109-D14036F1DC2F}"/>
              </a:ext>
            </a:extLst>
          </p:cNvPr>
          <p:cNvSpPr txBox="1">
            <a:spLocks/>
          </p:cNvSpPr>
          <p:nvPr/>
        </p:nvSpPr>
        <p:spPr>
          <a:xfrm>
            <a:off x="467998" y="1253403"/>
            <a:ext cx="8025006" cy="4385816"/>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83600" lvl="1" algn="just" hangingPunct="1">
              <a:spcBef>
                <a:spcPts val="600"/>
              </a:spcBef>
              <a:defRPr/>
            </a:pPr>
            <a:r>
              <a:rPr lang="fr-FR" b="1" dirty="0">
                <a:solidFill>
                  <a:srgbClr val="004A99"/>
                </a:solidFill>
              </a:rPr>
              <a:t>Sans changer de Constitution, renverser la tendance :</a:t>
            </a:r>
            <a:endParaRPr lang="fr-FR" kern="1200" dirty="0">
              <a:solidFill>
                <a:prstClr val="black"/>
              </a:solidFill>
            </a:endParaRPr>
          </a:p>
          <a:p>
            <a:pPr marL="469350" lvl="1" indent="-285750" algn="just" hangingPunct="1">
              <a:spcBef>
                <a:spcPts val="600"/>
              </a:spcBef>
              <a:buFont typeface="Wingdings" panose="05000000000000000000" pitchFamily="2" charset="2"/>
              <a:buChar char="§"/>
              <a:defRPr/>
            </a:pPr>
            <a:r>
              <a:rPr lang="fr-FR" kern="1200" dirty="0">
                <a:solidFill>
                  <a:prstClr val="black"/>
                </a:solidFill>
              </a:rPr>
              <a:t>Accroître la représentativité des résultats des élections et, par voie de conséquence, des politiques publiques menées</a:t>
            </a:r>
          </a:p>
          <a:p>
            <a:pPr marL="469350" lvl="1" indent="-285750" algn="just" hangingPunct="1">
              <a:spcBef>
                <a:spcPts val="600"/>
              </a:spcBef>
              <a:buFont typeface="Wingdings" panose="05000000000000000000" pitchFamily="2" charset="2"/>
              <a:buChar char="§"/>
              <a:defRPr/>
            </a:pPr>
            <a:r>
              <a:rPr lang="fr-FR" kern="1200" dirty="0">
                <a:solidFill>
                  <a:prstClr val="black"/>
                </a:solidFill>
              </a:rPr>
              <a:t>Accroître la légitimité des élus et de leur action</a:t>
            </a:r>
          </a:p>
          <a:p>
            <a:pPr marL="469350" lvl="1" indent="-285750" algn="just" hangingPunct="1">
              <a:spcBef>
                <a:spcPts val="600"/>
              </a:spcBef>
              <a:buFont typeface="Wingdings" panose="05000000000000000000" pitchFamily="2" charset="2"/>
              <a:buChar char="§"/>
              <a:defRPr/>
            </a:pPr>
            <a:r>
              <a:rPr lang="fr-FR" kern="1200" dirty="0">
                <a:solidFill>
                  <a:prstClr val="black"/>
                </a:solidFill>
              </a:rPr>
              <a:t>Renforcer la participation des citoyens au processus de décision en dehors des élections</a:t>
            </a:r>
          </a:p>
          <a:p>
            <a:pPr marL="183600" lvl="1" algn="just" hangingPunct="1">
              <a:spcBef>
                <a:spcPts val="600"/>
              </a:spcBef>
              <a:defRPr/>
            </a:pPr>
            <a:endParaRPr lang="fr-FR" sz="2000" b="1" dirty="0">
              <a:solidFill>
                <a:srgbClr val="004A99"/>
              </a:solidFill>
            </a:endParaRPr>
          </a:p>
          <a:p>
            <a:pPr marL="183600" lvl="1" algn="just" hangingPunct="1">
              <a:spcBef>
                <a:spcPts val="600"/>
              </a:spcBef>
              <a:defRPr/>
            </a:pPr>
            <a:r>
              <a:rPr lang="fr-FR" b="1" dirty="0">
                <a:solidFill>
                  <a:srgbClr val="004A99"/>
                </a:solidFill>
              </a:rPr>
              <a:t>Les Français souhaitent un changement au sein de la Ve République</a:t>
            </a:r>
          </a:p>
          <a:p>
            <a:pPr marL="469350" lvl="1" indent="-285750" algn="just" hangingPunct="1">
              <a:spcBef>
                <a:spcPts val="600"/>
              </a:spcBef>
              <a:buFont typeface="Wingdings" panose="05000000000000000000" pitchFamily="2" charset="2"/>
              <a:buChar char="§"/>
              <a:defRPr/>
            </a:pPr>
            <a:r>
              <a:rPr lang="fr-FR" dirty="0"/>
              <a:t>Ils plébiscitent un changement des institutions actuelles </a:t>
            </a:r>
          </a:p>
          <a:p>
            <a:pPr marL="926550" lvl="2" indent="-285750" algn="just" hangingPunct="1">
              <a:spcBef>
                <a:spcPts val="600"/>
              </a:spcBef>
              <a:buFont typeface="Wingdings" pitchFamily="2" charset="2"/>
              <a:buChar char="Ø"/>
              <a:defRPr/>
            </a:pPr>
            <a:r>
              <a:rPr lang="fr-FR" sz="1600" dirty="0"/>
              <a:t>36</a:t>
            </a:r>
            <a:r>
              <a:rPr lang="fr-FR" sz="1600" kern="1200" dirty="0">
                <a:solidFill>
                  <a:schemeClr val="tx1"/>
                </a:solidFill>
                <a:cs typeface="Arial" panose="020B0604020202020204" pitchFamily="34" charset="0"/>
              </a:rPr>
              <a:t> </a:t>
            </a:r>
            <a:r>
              <a:rPr lang="fr-FR" sz="1600" dirty="0"/>
              <a:t>% des répondants souhaitent les réformer en profondeur, tandis que 59</a:t>
            </a:r>
            <a:r>
              <a:rPr lang="fr-FR" sz="1600" kern="1200" dirty="0">
                <a:solidFill>
                  <a:schemeClr val="tx1"/>
                </a:solidFill>
                <a:cs typeface="Arial" panose="020B0604020202020204" pitchFamily="34" charset="0"/>
              </a:rPr>
              <a:t> </a:t>
            </a:r>
            <a:r>
              <a:rPr lang="fr-FR" sz="1600" dirty="0"/>
              <a:t>% souhaitent les adapter sans les transformer radicalement</a:t>
            </a:r>
          </a:p>
          <a:p>
            <a:pPr marL="469350" lvl="1" indent="-285750" algn="just" hangingPunct="1">
              <a:spcBef>
                <a:spcPts val="600"/>
              </a:spcBef>
              <a:buFont typeface="Wingdings" panose="05000000000000000000" pitchFamily="2" charset="2"/>
              <a:buChar char="§"/>
              <a:defRPr/>
            </a:pPr>
            <a:r>
              <a:rPr lang="fr-FR" kern="1200" dirty="0">
                <a:solidFill>
                  <a:prstClr val="black"/>
                </a:solidFill>
              </a:rPr>
              <a:t>Sans pour autant vouloir changer de Constitution </a:t>
            </a:r>
          </a:p>
          <a:p>
            <a:pPr marL="926550" lvl="2" indent="-285750" algn="just" hangingPunct="1">
              <a:spcBef>
                <a:spcPts val="600"/>
              </a:spcBef>
              <a:buFont typeface="Wingdings" pitchFamily="2" charset="2"/>
              <a:buChar char="Ø"/>
              <a:defRPr/>
            </a:pPr>
            <a:r>
              <a:rPr lang="fr-FR" sz="1600" dirty="0"/>
              <a:t>70</a:t>
            </a:r>
            <a:r>
              <a:rPr lang="fr-FR" sz="1600" kern="1200" dirty="0">
                <a:solidFill>
                  <a:schemeClr val="tx1"/>
                </a:solidFill>
                <a:cs typeface="Arial" panose="020B0604020202020204" pitchFamily="34" charset="0"/>
              </a:rPr>
              <a:t> </a:t>
            </a:r>
            <a:r>
              <a:rPr lang="fr-FR" sz="1600" dirty="0"/>
              <a:t>% des répondants sont attachés à la Ve République </a:t>
            </a:r>
          </a:p>
        </p:txBody>
      </p:sp>
      <p:grpSp>
        <p:nvGrpSpPr>
          <p:cNvPr id="2" name="Groupe 1">
            <a:extLst>
              <a:ext uri="{FF2B5EF4-FFF2-40B4-BE49-F238E27FC236}">
                <a16:creationId xmlns:a16="http://schemas.microsoft.com/office/drawing/2014/main" id="{A939D941-8BC0-7192-D63C-82F3F136E573}"/>
              </a:ext>
            </a:extLst>
          </p:cNvPr>
          <p:cNvGrpSpPr/>
          <p:nvPr/>
        </p:nvGrpSpPr>
        <p:grpSpPr>
          <a:xfrm>
            <a:off x="467999" y="6357599"/>
            <a:ext cx="8028001" cy="366288"/>
            <a:chOff x="467999" y="6357599"/>
            <a:chExt cx="8028001" cy="366288"/>
          </a:xfrm>
        </p:grpSpPr>
        <p:sp>
          <p:nvSpPr>
            <p:cNvPr id="13" name="object 3">
              <a:extLst>
                <a:ext uri="{FF2B5EF4-FFF2-40B4-BE49-F238E27FC236}">
                  <a16:creationId xmlns:a16="http://schemas.microsoft.com/office/drawing/2014/main" id="{DDACC850-CC55-6410-9AF0-2EA11CC297DC}"/>
                </a:ext>
              </a:extLst>
            </p:cNvPr>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a:extLst>
                <a:ext uri="{FF2B5EF4-FFF2-40B4-BE49-F238E27FC236}">
                  <a16:creationId xmlns:a16="http://schemas.microsoft.com/office/drawing/2014/main" id="{455AC7D0-BD80-F328-469B-E54486ADD6E1}"/>
                </a:ext>
              </a:extLst>
            </p:cNvPr>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15" name="Connecteur droit 9">
            <a:extLst>
              <a:ext uri="{FF2B5EF4-FFF2-40B4-BE49-F238E27FC236}">
                <a16:creationId xmlns:a16="http://schemas.microsoft.com/office/drawing/2014/main" id="{56BB8803-C77F-1132-32B2-5A143B89E4B4}"/>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3" name="Espace réservé du numéro de diapositive 2">
            <a:extLst>
              <a:ext uri="{FF2B5EF4-FFF2-40B4-BE49-F238E27FC236}">
                <a16:creationId xmlns:a16="http://schemas.microsoft.com/office/drawing/2014/main" id="{0CBE1863-07AE-2B75-2EBE-E8ED357EBEA3}"/>
              </a:ext>
            </a:extLst>
          </p:cNvPr>
          <p:cNvSpPr>
            <a:spLocks noGrp="1"/>
          </p:cNvSpPr>
          <p:nvPr>
            <p:ph type="sldNum" sz="quarter" idx="2"/>
          </p:nvPr>
        </p:nvSpPr>
        <p:spPr/>
        <p:txBody>
          <a:bodyPr/>
          <a:lstStyle/>
          <a:p>
            <a:fld id="{86CB4B4D-7CA3-9044-876B-883B54F8677D}" type="slidenum">
              <a:rPr lang="fr-FR" smtClean="0"/>
              <a:t>12</a:t>
            </a:fld>
            <a:endParaRPr lang="fr-FR"/>
          </a:p>
        </p:txBody>
      </p:sp>
      <p:sp>
        <p:nvSpPr>
          <p:cNvPr id="6" name="object 4">
            <a:extLst>
              <a:ext uri="{FF2B5EF4-FFF2-40B4-BE49-F238E27FC236}">
                <a16:creationId xmlns:a16="http://schemas.microsoft.com/office/drawing/2014/main" id="{CD455C74-CD2D-75DC-6C68-3B37EBDC6908}"/>
              </a:ext>
            </a:extLst>
          </p:cNvPr>
          <p:cNvSpPr txBox="1"/>
          <p:nvPr/>
        </p:nvSpPr>
        <p:spPr>
          <a:xfrm>
            <a:off x="707374" y="6434328"/>
            <a:ext cx="801371" cy="1846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4" name="Titre 1">
            <a:extLst>
              <a:ext uri="{FF2B5EF4-FFF2-40B4-BE49-F238E27FC236}">
                <a16:creationId xmlns:a16="http://schemas.microsoft.com/office/drawing/2014/main" id="{1F661079-B4EF-1CBB-8349-AFFD24E3DE13}"/>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2. Quelles réformes institutionnelles ?</a:t>
            </a:r>
          </a:p>
        </p:txBody>
      </p:sp>
      <p:sp>
        <p:nvSpPr>
          <p:cNvPr id="8" name="Title 1">
            <a:extLst>
              <a:ext uri="{FF2B5EF4-FFF2-40B4-BE49-F238E27FC236}">
                <a16:creationId xmlns:a16="http://schemas.microsoft.com/office/drawing/2014/main" id="{A410F8CE-7F77-309C-3B14-FD998BB090B2}"/>
              </a:ext>
            </a:extLst>
          </p:cNvPr>
          <p:cNvSpPr txBox="1">
            <a:spLocks/>
          </p:cNvSpPr>
          <p:nvPr/>
        </p:nvSpPr>
        <p:spPr>
          <a:xfrm>
            <a:off x="467998" y="403550"/>
            <a:ext cx="8676002" cy="432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Objectifs des réformes</a:t>
            </a:r>
          </a:p>
        </p:txBody>
      </p:sp>
    </p:spTree>
    <p:extLst>
      <p:ext uri="{BB962C8B-B14F-4D97-AF65-F5344CB8AC3E}">
        <p14:creationId xmlns:p14="http://schemas.microsoft.com/office/powerpoint/2010/main" val="4203738614"/>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e 10"/>
          <p:cNvGrpSpPr/>
          <p:nvPr/>
        </p:nvGrpSpPr>
        <p:grpSpPr>
          <a:xfrm>
            <a:off x="467999" y="6339889"/>
            <a:ext cx="8028001" cy="383999"/>
            <a:chOff x="467999" y="6357599"/>
            <a:chExt cx="8028001" cy="366288"/>
          </a:xfrm>
        </p:grpSpPr>
        <p:sp>
          <p:nvSpPr>
            <p:cNvPr id="13" name="object 3"/>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18" name="Espace réservé du texte 2">
            <a:extLst>
              <a:ext uri="{FF2B5EF4-FFF2-40B4-BE49-F238E27FC236}">
                <a16:creationId xmlns:a16="http://schemas.microsoft.com/office/drawing/2014/main" id="{E34B3B54-D9BA-4472-9B1B-4036898E3FBC}"/>
              </a:ext>
            </a:extLst>
          </p:cNvPr>
          <p:cNvSpPr txBox="1">
            <a:spLocks/>
          </p:cNvSpPr>
          <p:nvPr/>
        </p:nvSpPr>
        <p:spPr>
          <a:xfrm>
            <a:off x="467695" y="855128"/>
            <a:ext cx="8028306" cy="4054956"/>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just" hangingPunct="1">
              <a:spcBef>
                <a:spcPts val="300"/>
              </a:spcBef>
              <a:buClr>
                <a:srgbClr val="1F497D"/>
              </a:buClr>
              <a:defRPr/>
            </a:pPr>
            <a:endParaRPr lang="fr-FR" altLang="fr-FR" sz="2000" b="1" dirty="0">
              <a:solidFill>
                <a:srgbClr val="004C99"/>
              </a:solidFill>
              <a:cs typeface="Times New Roman" panose="02020603050405020304" pitchFamily="18" charset="0"/>
            </a:endParaRPr>
          </a:p>
          <a:p>
            <a:pPr algn="just" hangingPunct="1">
              <a:spcBef>
                <a:spcPts val="300"/>
              </a:spcBef>
              <a:buClr>
                <a:srgbClr val="1F497D"/>
              </a:buClr>
              <a:defRPr/>
            </a:pPr>
            <a:r>
              <a:rPr lang="fr-FR" altLang="fr-FR" sz="2000" b="1" dirty="0">
                <a:solidFill>
                  <a:srgbClr val="004C99"/>
                </a:solidFill>
                <a:cs typeface="Times New Roman" panose="02020603050405020304" pitchFamily="18" charset="0"/>
              </a:rPr>
              <a:t>Les règles de vote ne sont pas neutres</a:t>
            </a:r>
            <a:r>
              <a:rPr lang="fr-FR" sz="2000" b="1" dirty="0">
                <a:solidFill>
                  <a:srgbClr val="004C99"/>
                </a:solidFill>
                <a:cs typeface="Times New Roman" panose="02020603050405020304" pitchFamily="18" charset="0"/>
              </a:rPr>
              <a:t> </a:t>
            </a:r>
          </a:p>
          <a:p>
            <a:pPr marL="469350" lvl="1" indent="-285750" algn="just">
              <a:spcBef>
                <a:spcPts val="600"/>
              </a:spcBef>
              <a:buFont typeface="Wingdings" panose="05000000000000000000" pitchFamily="2" charset="2"/>
              <a:buChar char="§"/>
              <a:defRPr/>
            </a:pPr>
            <a:r>
              <a:rPr lang="fr-FR" dirty="0"/>
              <a:t>Les</a:t>
            </a:r>
            <a:r>
              <a:rPr lang="fr-FR" altLang="fr-FR" dirty="0"/>
              <a:t> règles d’accès au vote influencent la composition de l’électorat et, de facto, l’orientation des politiques publiques. </a:t>
            </a:r>
          </a:p>
          <a:p>
            <a:pPr marL="469350" lvl="1" indent="-285750" algn="just">
              <a:spcBef>
                <a:spcPts val="600"/>
              </a:spcBef>
              <a:buFont typeface="Wingdings" panose="05000000000000000000" pitchFamily="2" charset="2"/>
              <a:buChar char="§"/>
              <a:defRPr/>
            </a:pPr>
            <a:r>
              <a:rPr lang="fr-FR" altLang="fr-FR" dirty="0"/>
              <a:t>Les travaux académiques montrent qu’un accès facilité au vote renforce le poids politique de groupes sous-représentés.</a:t>
            </a:r>
            <a:endParaRPr lang="fr-FR" dirty="0"/>
          </a:p>
          <a:p>
            <a:pPr indent="-273600" algn="just">
              <a:spcBef>
                <a:spcPts val="600"/>
              </a:spcBef>
              <a:defRPr/>
            </a:pPr>
            <a:endParaRPr lang="fr-FR" sz="2000" b="1" dirty="0">
              <a:solidFill>
                <a:srgbClr val="004C99"/>
              </a:solidFill>
              <a:latin typeface="Calibri"/>
              <a:cs typeface="Times New Roman" panose="02020603050405020304" pitchFamily="18" charset="0"/>
            </a:endParaRPr>
          </a:p>
          <a:p>
            <a:pPr indent="-273600" algn="just">
              <a:spcBef>
                <a:spcPts val="600"/>
              </a:spcBef>
              <a:defRPr/>
            </a:pPr>
            <a:r>
              <a:rPr lang="fr-FR" sz="2000" b="1" dirty="0">
                <a:solidFill>
                  <a:srgbClr val="004C99"/>
                </a:solidFill>
                <a:latin typeface="Calibri"/>
                <a:cs typeface="Times New Roman" panose="02020603050405020304" pitchFamily="18" charset="0"/>
              </a:rPr>
              <a:t>En finir avec la non-inscription et la mal-inscription</a:t>
            </a:r>
          </a:p>
          <a:p>
            <a:pPr marL="469350" lvl="1" indent="-285750" algn="just">
              <a:spcBef>
                <a:spcPts val="600"/>
              </a:spcBef>
              <a:buFont typeface="Wingdings" panose="05000000000000000000" pitchFamily="2" charset="2"/>
              <a:buChar char="§"/>
              <a:defRPr/>
            </a:pPr>
            <a:r>
              <a:rPr lang="fr-FR" dirty="0"/>
              <a:t>La France fait partie des rares démocraties où l’inscription sur les listes électorales nécessite une démarche spécifique</a:t>
            </a:r>
          </a:p>
          <a:p>
            <a:pPr marL="469350" lvl="1" indent="-285750" algn="just">
              <a:spcBef>
                <a:spcPts val="600"/>
              </a:spcBef>
              <a:buFont typeface="Wingdings" panose="05000000000000000000" pitchFamily="2" charset="2"/>
              <a:buChar char="§"/>
              <a:defRPr/>
            </a:pPr>
            <a:r>
              <a:rPr lang="fr-FR" dirty="0"/>
              <a:t>5,8</a:t>
            </a:r>
            <a:r>
              <a:rPr lang="fr-FR" sz="1800" kern="1200" dirty="0">
                <a:solidFill>
                  <a:schemeClr val="tx1"/>
                </a:solidFill>
                <a:cs typeface="Arial" panose="020B0604020202020204" pitchFamily="34" charset="0"/>
              </a:rPr>
              <a:t> %</a:t>
            </a:r>
            <a:r>
              <a:rPr lang="fr-FR" dirty="0"/>
              <a:t> de non-inscrits et 16,5 % de « mal-inscrits »</a:t>
            </a:r>
          </a:p>
          <a:p>
            <a:pPr marL="183600" lvl="1" algn="just">
              <a:spcBef>
                <a:spcPts val="600"/>
              </a:spcBef>
              <a:defRPr/>
            </a:pPr>
            <a:endParaRPr lang="fr-FR" sz="2000" b="1" dirty="0">
              <a:solidFill>
                <a:srgbClr val="004C99"/>
              </a:solidFill>
              <a:latin typeface="Calibri"/>
              <a:cs typeface="Times New Roman" panose="02020603050405020304" pitchFamily="18" charset="0"/>
            </a:endParaRPr>
          </a:p>
        </p:txBody>
      </p:sp>
      <p:sp>
        <p:nvSpPr>
          <p:cNvPr id="2" name="Espace réservé du numéro de diapositive 1"/>
          <p:cNvSpPr>
            <a:spLocks noGrp="1"/>
          </p:cNvSpPr>
          <p:nvPr>
            <p:ph type="sldNum" sz="quarter" idx="2"/>
          </p:nvPr>
        </p:nvSpPr>
        <p:spPr/>
        <p:txBody>
          <a:bodyPr/>
          <a:lstStyle/>
          <a:p>
            <a:fld id="{86CB4B4D-7CA3-9044-876B-883B54F8677D}" type="slidenum">
              <a:rPr lang="fr-FR" smtClean="0"/>
              <a:t>13</a:t>
            </a:fld>
            <a:endParaRPr lang="fr-FR"/>
          </a:p>
        </p:txBody>
      </p:sp>
      <p:sp>
        <p:nvSpPr>
          <p:cNvPr id="3" name="object 4">
            <a:extLst>
              <a:ext uri="{FF2B5EF4-FFF2-40B4-BE49-F238E27FC236}">
                <a16:creationId xmlns:a16="http://schemas.microsoft.com/office/drawing/2014/main" id="{D1044F1A-6CDE-DFC4-D0F1-F7EF159A49C6}"/>
              </a:ext>
            </a:extLst>
          </p:cNvPr>
          <p:cNvSpPr txBox="1"/>
          <p:nvPr/>
        </p:nvSpPr>
        <p:spPr>
          <a:xfrm>
            <a:off x="707374" y="6434328"/>
            <a:ext cx="801371" cy="1846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15" name="Espace réservé du contenu 2">
            <a:extLst>
              <a:ext uri="{FF2B5EF4-FFF2-40B4-BE49-F238E27FC236}">
                <a16:creationId xmlns:a16="http://schemas.microsoft.com/office/drawing/2014/main" id="{037E995D-4B2F-485B-A115-7B8A2703B91C}"/>
              </a:ext>
            </a:extLst>
          </p:cNvPr>
          <p:cNvSpPr txBox="1">
            <a:spLocks/>
          </p:cNvSpPr>
          <p:nvPr/>
        </p:nvSpPr>
        <p:spPr>
          <a:xfrm>
            <a:off x="491070" y="5018614"/>
            <a:ext cx="8004930" cy="615227"/>
          </a:xfrm>
          <a:prstGeom prst="rect">
            <a:avLst/>
          </a:prstGeom>
          <a:noFill/>
          <a:ln w="6350">
            <a:solidFill>
              <a:srgbClr val="004A99"/>
            </a:solidFill>
            <a:prstDash val="sysDash"/>
          </a:ln>
        </p:spPr>
        <p:txBody>
          <a:bodyPr lIns="90000" tIns="45000" rIns="90000" bIns="45000" anchor="ctr">
            <a:noAutofit/>
          </a:bodyPr>
          <a:lstStyle>
            <a:defPPr>
              <a:defRPr lang="fr-FR"/>
            </a:defPPr>
            <a:lvl1pPr marL="0" indent="0" algn="ctr" defTabSz="914400" rtl="0" eaLnBrk="1" latinLnBrk="0" hangingPunct="1">
              <a:lnSpc>
                <a:spcPct val="100000"/>
              </a:lnSpc>
              <a:buNone/>
              <a:tabLst>
                <a:tab pos="0" algn="l"/>
              </a:tabLst>
              <a:defRPr lang="fr-FR" sz="1200" b="0" strike="noStrike" kern="1200" spc="-1">
                <a:solidFill>
                  <a:srgbClr val="8B8B8B"/>
                </a:solidFill>
                <a:latin typeface="Calibri"/>
                <a:ea typeface="DejaVu Sans"/>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defRPr/>
            </a:pPr>
            <a:r>
              <a:rPr kumimoji="0" lang="fr-FR" sz="1800" b="1" i="0" u="none" strike="noStrike" kern="1200" cap="none" spc="-1" normalizeH="0" baseline="0" noProof="0" dirty="0">
                <a:ln>
                  <a:noFill/>
                </a:ln>
                <a:solidFill>
                  <a:srgbClr val="004A99"/>
                </a:solidFill>
                <a:effectLst/>
                <a:uLnTx/>
                <a:uFillTx/>
              </a:rPr>
              <a:t>Recommandation 1. </a:t>
            </a:r>
            <a:r>
              <a:rPr kumimoji="0" lang="fr-FR" sz="1800" i="0" u="none" strike="noStrike" kern="1200" cap="none" spc="-1" normalizeH="0" baseline="0" noProof="0" dirty="0">
                <a:ln>
                  <a:noFill/>
                </a:ln>
                <a:solidFill>
                  <a:srgbClr val="004A99"/>
                </a:solidFill>
                <a:effectLst/>
                <a:uLnTx/>
                <a:uFillTx/>
                <a:cs typeface="Times New Roman" panose="02020603050405020304" pitchFamily="18" charset="0"/>
              </a:rPr>
              <a:t>Rendre l’inscription sur les listes électorales </a:t>
            </a:r>
            <a:r>
              <a:rPr lang="fr-FR" sz="1800" dirty="0">
                <a:solidFill>
                  <a:srgbClr val="004A99"/>
                </a:solidFill>
                <a:cs typeface="Times New Roman" panose="02020603050405020304" pitchFamily="18" charset="0"/>
              </a:rPr>
              <a:t>automatique pour </a:t>
            </a:r>
            <a:r>
              <a:rPr kumimoji="0" lang="fr-FR" sz="1800" i="0" u="none" strike="noStrike" kern="1200" cap="none" spc="-1" normalizeH="0" baseline="0" noProof="0" dirty="0">
                <a:ln>
                  <a:noFill/>
                </a:ln>
                <a:solidFill>
                  <a:srgbClr val="004A99"/>
                </a:solidFill>
                <a:effectLst/>
                <a:uLnTx/>
                <a:uFillTx/>
                <a:cs typeface="Times New Roman" panose="02020603050405020304" pitchFamily="18" charset="0"/>
              </a:rPr>
              <a:t>tous.</a:t>
            </a:r>
            <a:endParaRPr lang="fr-FR" sz="1800" dirty="0">
              <a:solidFill>
                <a:srgbClr val="004A99"/>
              </a:solidFill>
              <a:cs typeface="Times New Roman" panose="02020603050405020304" pitchFamily="18" charset="0"/>
            </a:endParaRPr>
          </a:p>
        </p:txBody>
      </p:sp>
      <p:sp>
        <p:nvSpPr>
          <p:cNvPr id="17" name="ZoneTexte 16">
            <a:extLst>
              <a:ext uri="{FF2B5EF4-FFF2-40B4-BE49-F238E27FC236}">
                <a16:creationId xmlns:a16="http://schemas.microsoft.com/office/drawing/2014/main" id="{9657F17C-E1E5-8C5F-9EE9-BFBA28DC5889}"/>
              </a:ext>
            </a:extLst>
          </p:cNvPr>
          <p:cNvSpPr txBox="1"/>
          <p:nvPr/>
        </p:nvSpPr>
        <p:spPr>
          <a:xfrm>
            <a:off x="9401908" y="1043354"/>
            <a:ext cx="92396"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fr-FR" sz="1800" b="0" i="0" u="none" strike="noStrike" cap="none" spc="0" normalizeH="0" baseline="0" dirty="0">
              <a:ln>
                <a:noFill/>
              </a:ln>
              <a:solidFill>
                <a:srgbClr val="000000"/>
              </a:solidFill>
              <a:effectLst/>
              <a:uFillTx/>
              <a:latin typeface="+mn-lt"/>
              <a:ea typeface="+mn-ea"/>
              <a:cs typeface="+mn-cs"/>
              <a:sym typeface="Calibri"/>
            </a:endParaRPr>
          </a:p>
        </p:txBody>
      </p:sp>
      <p:sp>
        <p:nvSpPr>
          <p:cNvPr id="19" name="Connecteur droit 9">
            <a:extLst>
              <a:ext uri="{FF2B5EF4-FFF2-40B4-BE49-F238E27FC236}">
                <a16:creationId xmlns:a16="http://schemas.microsoft.com/office/drawing/2014/main" id="{446A6095-D077-93E5-2D57-6563DCA5C0D5}"/>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20" name="Titre 1">
            <a:extLst>
              <a:ext uri="{FF2B5EF4-FFF2-40B4-BE49-F238E27FC236}">
                <a16:creationId xmlns:a16="http://schemas.microsoft.com/office/drawing/2014/main" id="{2F0B80DF-D16E-EF8F-CB78-91C0036563D0}"/>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2. Quelles réformes institutionnelles ?</a:t>
            </a:r>
          </a:p>
        </p:txBody>
      </p:sp>
      <p:sp>
        <p:nvSpPr>
          <p:cNvPr id="21" name="Title 1">
            <a:extLst>
              <a:ext uri="{FF2B5EF4-FFF2-40B4-BE49-F238E27FC236}">
                <a16:creationId xmlns:a16="http://schemas.microsoft.com/office/drawing/2014/main" id="{B08FFCCF-9162-CBC7-78B5-E5E416B39774}"/>
              </a:ext>
            </a:extLst>
          </p:cNvPr>
          <p:cNvSpPr txBox="1">
            <a:spLocks/>
          </p:cNvSpPr>
          <p:nvPr/>
        </p:nvSpPr>
        <p:spPr>
          <a:xfrm>
            <a:off x="467998" y="403550"/>
            <a:ext cx="8676002" cy="432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Renforcer la participation – 1/2</a:t>
            </a:r>
          </a:p>
        </p:txBody>
      </p:sp>
    </p:spTree>
    <p:extLst>
      <p:ext uri="{BB962C8B-B14F-4D97-AF65-F5344CB8AC3E}">
        <p14:creationId xmlns:p14="http://schemas.microsoft.com/office/powerpoint/2010/main" val="3645393758"/>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F1F8F-AA52-440E-BF6D-52F7AA0E950B}"/>
            </a:ext>
          </a:extLst>
        </p:cNvPr>
        <p:cNvGrpSpPr/>
        <p:nvPr/>
      </p:nvGrpSpPr>
      <p:grpSpPr>
        <a:xfrm>
          <a:off x="0" y="0"/>
          <a:ext cx="0" cy="0"/>
          <a:chOff x="0" y="0"/>
          <a:chExt cx="0" cy="0"/>
        </a:xfrm>
      </p:grpSpPr>
      <p:grpSp>
        <p:nvGrpSpPr>
          <p:cNvPr id="11" name="Groupe 10">
            <a:extLst>
              <a:ext uri="{FF2B5EF4-FFF2-40B4-BE49-F238E27FC236}">
                <a16:creationId xmlns:a16="http://schemas.microsoft.com/office/drawing/2014/main" id="{C0A77F0C-4A08-C83E-EDFC-F75CB3ADF0DD}"/>
              </a:ext>
            </a:extLst>
          </p:cNvPr>
          <p:cNvGrpSpPr/>
          <p:nvPr/>
        </p:nvGrpSpPr>
        <p:grpSpPr>
          <a:xfrm>
            <a:off x="467999" y="6339889"/>
            <a:ext cx="8028001" cy="383999"/>
            <a:chOff x="467999" y="6357599"/>
            <a:chExt cx="8028001" cy="366288"/>
          </a:xfrm>
        </p:grpSpPr>
        <p:sp>
          <p:nvSpPr>
            <p:cNvPr id="13" name="object 3">
              <a:extLst>
                <a:ext uri="{FF2B5EF4-FFF2-40B4-BE49-F238E27FC236}">
                  <a16:creationId xmlns:a16="http://schemas.microsoft.com/office/drawing/2014/main" id="{14AEF66A-2D99-FB61-E1C9-E9E044522761}"/>
                </a:ext>
              </a:extLst>
            </p:cNvPr>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a:extLst>
                <a:ext uri="{FF2B5EF4-FFF2-40B4-BE49-F238E27FC236}">
                  <a16:creationId xmlns:a16="http://schemas.microsoft.com/office/drawing/2014/main" id="{B1CBD4BB-BAB2-13BA-5948-8B319B7994F1}"/>
                </a:ext>
              </a:extLst>
            </p:cNvPr>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18" name="Espace réservé du texte 2">
            <a:extLst>
              <a:ext uri="{FF2B5EF4-FFF2-40B4-BE49-F238E27FC236}">
                <a16:creationId xmlns:a16="http://schemas.microsoft.com/office/drawing/2014/main" id="{5EE074D6-59A9-D794-4A77-0A97D0BFAC69}"/>
              </a:ext>
            </a:extLst>
          </p:cNvPr>
          <p:cNvSpPr txBox="1">
            <a:spLocks/>
          </p:cNvSpPr>
          <p:nvPr/>
        </p:nvSpPr>
        <p:spPr>
          <a:xfrm>
            <a:off x="467695" y="855128"/>
            <a:ext cx="8028306" cy="5686172"/>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just" hangingPunct="1">
              <a:spcBef>
                <a:spcPts val="300"/>
              </a:spcBef>
              <a:buClr>
                <a:srgbClr val="1F497D"/>
              </a:buClr>
              <a:defRPr/>
            </a:pPr>
            <a:endParaRPr lang="fr-FR" altLang="fr-FR" sz="2000" b="1" dirty="0">
              <a:solidFill>
                <a:srgbClr val="004C99"/>
              </a:solidFill>
              <a:cs typeface="Times New Roman" panose="02020603050405020304" pitchFamily="18" charset="0"/>
            </a:endParaRPr>
          </a:p>
          <a:p>
            <a:pPr lvl="0" algn="just" hangingPunct="1">
              <a:spcBef>
                <a:spcPts val="300"/>
              </a:spcBef>
              <a:buClr>
                <a:srgbClr val="1F497D"/>
              </a:buClr>
              <a:defRPr/>
            </a:pPr>
            <a:r>
              <a:rPr lang="fr-FR" sz="2000" b="1" dirty="0">
                <a:solidFill>
                  <a:srgbClr val="004C99"/>
                </a:solidFill>
                <a:cs typeface="Times New Roman" panose="02020603050405020304" pitchFamily="18" charset="0"/>
              </a:rPr>
              <a:t>Réforme du calendrier électoral</a:t>
            </a:r>
            <a:endParaRPr lang="fr-FR" dirty="0"/>
          </a:p>
          <a:p>
            <a:pPr marL="469350" lvl="1" indent="-285750" algn="just">
              <a:spcBef>
                <a:spcPts val="600"/>
              </a:spcBef>
              <a:buFont typeface="Wingdings" panose="05000000000000000000" pitchFamily="2" charset="2"/>
              <a:buChar char="§"/>
              <a:defRPr/>
            </a:pPr>
            <a:r>
              <a:rPr lang="fr-FR" dirty="0"/>
              <a:t>Regroupement des élections locales : </a:t>
            </a:r>
          </a:p>
          <a:p>
            <a:pPr marL="926550" lvl="2" indent="-285750" algn="just">
              <a:spcBef>
                <a:spcPts val="600"/>
              </a:spcBef>
              <a:buFont typeface="Wingdings" panose="05000000000000000000" pitchFamily="2" charset="2"/>
              <a:buChar char="§"/>
              <a:defRPr/>
            </a:pPr>
            <a:r>
              <a:rPr lang="fr-FR" dirty="0"/>
              <a:t>Effet positif sur la participation : +</a:t>
            </a:r>
            <a:r>
              <a:rPr lang="fr-FR" sz="1800" kern="1200" dirty="0">
                <a:solidFill>
                  <a:schemeClr val="tx1"/>
                </a:solidFill>
                <a:cs typeface="Arial" panose="020B0604020202020204" pitchFamily="34" charset="0"/>
              </a:rPr>
              <a:t> </a:t>
            </a:r>
            <a:r>
              <a:rPr lang="fr-FR" dirty="0"/>
              <a:t>4</a:t>
            </a:r>
            <a:r>
              <a:rPr lang="fr-FR" sz="1800" kern="1200" dirty="0">
                <a:solidFill>
                  <a:schemeClr val="tx1"/>
                </a:solidFill>
                <a:cs typeface="Arial" panose="020B0604020202020204" pitchFamily="34" charset="0"/>
              </a:rPr>
              <a:t> </a:t>
            </a:r>
            <a:r>
              <a:rPr lang="fr-FR" dirty="0" err="1"/>
              <a:t>ppct</a:t>
            </a:r>
            <a:r>
              <a:rPr lang="fr-FR" dirty="0"/>
              <a:t> de participation aux élections régionales de 1992, 1998 et 2015 dans les régions où elles étaient couplées avec une élection cantonale</a:t>
            </a:r>
          </a:p>
          <a:p>
            <a:pPr marL="926550" lvl="2" indent="-285750" algn="just">
              <a:spcBef>
                <a:spcPts val="600"/>
              </a:spcBef>
              <a:buFont typeface="Wingdings" panose="05000000000000000000" pitchFamily="2" charset="2"/>
              <a:buChar char="§"/>
              <a:defRPr/>
            </a:pPr>
            <a:r>
              <a:rPr lang="fr-FR" dirty="0"/>
              <a:t>Baisse des coûts : -</a:t>
            </a:r>
            <a:r>
              <a:rPr lang="fr-FR" sz="1800" kern="1200" dirty="0">
                <a:solidFill>
                  <a:schemeClr val="tx1"/>
                </a:solidFill>
                <a:cs typeface="Arial" panose="020B0604020202020204" pitchFamily="34" charset="0"/>
              </a:rPr>
              <a:t> </a:t>
            </a:r>
            <a:r>
              <a:rPr lang="fr-FR" dirty="0"/>
              <a:t>25</a:t>
            </a:r>
            <a:r>
              <a:rPr lang="fr-FR" sz="1800" kern="1200" dirty="0">
                <a:solidFill>
                  <a:schemeClr val="tx1"/>
                </a:solidFill>
                <a:cs typeface="Arial" panose="020B0604020202020204" pitchFamily="34" charset="0"/>
              </a:rPr>
              <a:t> </a:t>
            </a:r>
            <a:r>
              <a:rPr lang="fr-FR" dirty="0"/>
              <a:t>% de jours de vote </a:t>
            </a:r>
            <a:r>
              <a:rPr lang="fr-FR" kern="1200" dirty="0">
                <a:solidFill>
                  <a:schemeClr val="tx1"/>
                </a:solidFill>
                <a:cs typeface="Arial" panose="020B0604020202020204" pitchFamily="34" charset="0"/>
              </a:rPr>
              <a:t>(diminution du coût de déplacement des électeurs et de celui de l’organisation des élections)</a:t>
            </a:r>
            <a:endParaRPr lang="fr-FR" dirty="0">
              <a:solidFill>
                <a:schemeClr val="tx1"/>
              </a:solidFill>
            </a:endParaRPr>
          </a:p>
          <a:p>
            <a:pPr marL="183600" lvl="1" algn="just">
              <a:spcBef>
                <a:spcPts val="600"/>
              </a:spcBef>
              <a:defRPr/>
            </a:pPr>
            <a:endParaRPr lang="fr-FR" b="1" dirty="0">
              <a:solidFill>
                <a:srgbClr val="004A99"/>
              </a:solidFill>
            </a:endParaRPr>
          </a:p>
          <a:p>
            <a:pPr marL="183600" lvl="1" algn="just">
              <a:spcBef>
                <a:spcPts val="600"/>
              </a:spcBef>
              <a:defRPr/>
            </a:pPr>
            <a:endParaRPr lang="fr-FR" b="1" dirty="0">
              <a:solidFill>
                <a:srgbClr val="004A99"/>
              </a:solidFill>
            </a:endParaRPr>
          </a:p>
          <a:p>
            <a:pPr marL="183600" lvl="1" algn="just">
              <a:spcBef>
                <a:spcPts val="600"/>
              </a:spcBef>
              <a:defRPr/>
            </a:pPr>
            <a:endParaRPr lang="fr-FR" b="1" dirty="0">
              <a:solidFill>
                <a:srgbClr val="004A99"/>
              </a:solidFill>
            </a:endParaRPr>
          </a:p>
          <a:p>
            <a:pPr marL="183600" lvl="1" algn="just">
              <a:spcBef>
                <a:spcPts val="600"/>
              </a:spcBef>
              <a:defRPr/>
            </a:pPr>
            <a:endParaRPr lang="fr-FR" b="1" dirty="0">
              <a:solidFill>
                <a:srgbClr val="004A99"/>
              </a:solidFill>
            </a:endParaRPr>
          </a:p>
          <a:p>
            <a:pPr marL="183600" lvl="1" algn="just">
              <a:spcBef>
                <a:spcPts val="600"/>
              </a:spcBef>
              <a:defRPr/>
            </a:pPr>
            <a:r>
              <a:rPr lang="fr-FR" b="1" dirty="0">
                <a:solidFill>
                  <a:srgbClr val="004A99"/>
                </a:solidFill>
              </a:rPr>
              <a:t>NB</a:t>
            </a:r>
          </a:p>
          <a:p>
            <a:pPr marL="469350" lvl="1" indent="-285750" algn="just">
              <a:spcBef>
                <a:spcPts val="600"/>
              </a:spcBef>
              <a:buFont typeface="Wingdings" panose="05000000000000000000" pitchFamily="2" charset="2"/>
              <a:buChar char="§"/>
              <a:defRPr/>
            </a:pPr>
            <a:r>
              <a:rPr lang="fr-FR" dirty="0"/>
              <a:t>Ne pas surestimer le risque de « domination » d’un scrutin sur les autres</a:t>
            </a:r>
          </a:p>
          <a:p>
            <a:pPr marL="469350" lvl="1" indent="-285750" algn="just">
              <a:spcBef>
                <a:spcPts val="600"/>
              </a:spcBef>
              <a:buFont typeface="Wingdings" panose="05000000000000000000" pitchFamily="2" charset="2"/>
              <a:buChar char="§"/>
              <a:defRPr/>
            </a:pPr>
            <a:r>
              <a:rPr lang="fr-FR" dirty="0"/>
              <a:t>Regroupement des élections législatives et présidentielles pourrait également être envisagé</a:t>
            </a:r>
          </a:p>
          <a:p>
            <a:pPr marL="183600" lvl="1" algn="just">
              <a:spcBef>
                <a:spcPts val="600"/>
              </a:spcBef>
              <a:defRPr/>
            </a:pPr>
            <a:endParaRPr lang="fr-FR" sz="2000" b="1" dirty="0">
              <a:solidFill>
                <a:srgbClr val="004C99"/>
              </a:solidFill>
              <a:latin typeface="Calibri"/>
              <a:cs typeface="Times New Roman" panose="02020603050405020304" pitchFamily="18" charset="0"/>
            </a:endParaRPr>
          </a:p>
        </p:txBody>
      </p:sp>
      <p:sp>
        <p:nvSpPr>
          <p:cNvPr id="2" name="Espace réservé du numéro de diapositive 1">
            <a:extLst>
              <a:ext uri="{FF2B5EF4-FFF2-40B4-BE49-F238E27FC236}">
                <a16:creationId xmlns:a16="http://schemas.microsoft.com/office/drawing/2014/main" id="{A9149D32-FC51-4B08-F169-09AB0A331319}"/>
              </a:ext>
            </a:extLst>
          </p:cNvPr>
          <p:cNvSpPr>
            <a:spLocks noGrp="1"/>
          </p:cNvSpPr>
          <p:nvPr>
            <p:ph type="sldNum" sz="quarter" idx="2"/>
          </p:nvPr>
        </p:nvSpPr>
        <p:spPr/>
        <p:txBody>
          <a:bodyPr/>
          <a:lstStyle/>
          <a:p>
            <a:fld id="{86CB4B4D-7CA3-9044-876B-883B54F8677D}" type="slidenum">
              <a:rPr lang="fr-FR" smtClean="0"/>
              <a:t>14</a:t>
            </a:fld>
            <a:endParaRPr lang="fr-FR"/>
          </a:p>
        </p:txBody>
      </p:sp>
      <p:sp>
        <p:nvSpPr>
          <p:cNvPr id="3" name="object 4">
            <a:extLst>
              <a:ext uri="{FF2B5EF4-FFF2-40B4-BE49-F238E27FC236}">
                <a16:creationId xmlns:a16="http://schemas.microsoft.com/office/drawing/2014/main" id="{49F80644-9EDF-07CD-6CB1-4C3D9C551338}"/>
              </a:ext>
            </a:extLst>
          </p:cNvPr>
          <p:cNvSpPr txBox="1"/>
          <p:nvPr/>
        </p:nvSpPr>
        <p:spPr>
          <a:xfrm>
            <a:off x="707374" y="6434328"/>
            <a:ext cx="801371" cy="1846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17" name="ZoneTexte 16">
            <a:extLst>
              <a:ext uri="{FF2B5EF4-FFF2-40B4-BE49-F238E27FC236}">
                <a16:creationId xmlns:a16="http://schemas.microsoft.com/office/drawing/2014/main" id="{B76374C6-2A66-4B72-9689-95EFABFD4BF7}"/>
              </a:ext>
            </a:extLst>
          </p:cNvPr>
          <p:cNvSpPr txBox="1"/>
          <p:nvPr/>
        </p:nvSpPr>
        <p:spPr>
          <a:xfrm>
            <a:off x="9401908" y="1043354"/>
            <a:ext cx="92396"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fr-FR" sz="1800" b="0" i="0" u="none" strike="noStrike" cap="none" spc="0" normalizeH="0" baseline="0" dirty="0">
              <a:ln>
                <a:noFill/>
              </a:ln>
              <a:solidFill>
                <a:srgbClr val="000000"/>
              </a:solidFill>
              <a:effectLst/>
              <a:uFillTx/>
              <a:latin typeface="+mn-lt"/>
              <a:ea typeface="+mn-ea"/>
              <a:cs typeface="+mn-cs"/>
              <a:sym typeface="Calibri"/>
            </a:endParaRPr>
          </a:p>
        </p:txBody>
      </p:sp>
      <p:sp>
        <p:nvSpPr>
          <p:cNvPr id="19" name="Connecteur droit 9">
            <a:extLst>
              <a:ext uri="{FF2B5EF4-FFF2-40B4-BE49-F238E27FC236}">
                <a16:creationId xmlns:a16="http://schemas.microsoft.com/office/drawing/2014/main" id="{97F03DCB-A335-73E0-5628-F31FE8609E2E}"/>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20" name="Titre 1">
            <a:extLst>
              <a:ext uri="{FF2B5EF4-FFF2-40B4-BE49-F238E27FC236}">
                <a16:creationId xmlns:a16="http://schemas.microsoft.com/office/drawing/2014/main" id="{B2F99959-507F-BB28-0B34-07142B780027}"/>
              </a:ext>
            </a:extLst>
          </p:cNvPr>
          <p:cNvSpPr txBox="1">
            <a:spLocks/>
          </p:cNvSpPr>
          <p:nvPr/>
        </p:nvSpPr>
        <p:spPr>
          <a:xfrm>
            <a:off x="5894993" y="173650"/>
            <a:ext cx="2977375" cy="20554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2. Quelles réformes institutionnelles ?</a:t>
            </a:r>
          </a:p>
        </p:txBody>
      </p:sp>
      <p:sp>
        <p:nvSpPr>
          <p:cNvPr id="21" name="Title 1">
            <a:extLst>
              <a:ext uri="{FF2B5EF4-FFF2-40B4-BE49-F238E27FC236}">
                <a16:creationId xmlns:a16="http://schemas.microsoft.com/office/drawing/2014/main" id="{29307FB3-8836-E45C-0A95-C4BCF015C730}"/>
              </a:ext>
            </a:extLst>
          </p:cNvPr>
          <p:cNvSpPr txBox="1">
            <a:spLocks/>
          </p:cNvSpPr>
          <p:nvPr/>
        </p:nvSpPr>
        <p:spPr>
          <a:xfrm>
            <a:off x="467998" y="403550"/>
            <a:ext cx="8676002" cy="432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Renforcer la participation – 2/2</a:t>
            </a:r>
          </a:p>
        </p:txBody>
      </p:sp>
      <p:sp>
        <p:nvSpPr>
          <p:cNvPr id="4" name="Espace réservé du contenu 2">
            <a:extLst>
              <a:ext uri="{FF2B5EF4-FFF2-40B4-BE49-F238E27FC236}">
                <a16:creationId xmlns:a16="http://schemas.microsoft.com/office/drawing/2014/main" id="{0682641F-865B-BC1C-CD3A-38F5279D107B}"/>
              </a:ext>
            </a:extLst>
          </p:cNvPr>
          <p:cNvSpPr txBox="1">
            <a:spLocks/>
          </p:cNvSpPr>
          <p:nvPr/>
        </p:nvSpPr>
        <p:spPr>
          <a:xfrm>
            <a:off x="467392" y="3698214"/>
            <a:ext cx="8004930" cy="713276"/>
          </a:xfrm>
          <a:prstGeom prst="rect">
            <a:avLst/>
          </a:prstGeom>
          <a:noFill/>
          <a:ln w="6350">
            <a:solidFill>
              <a:srgbClr val="004A99"/>
            </a:solidFill>
            <a:prstDash val="sysDash"/>
          </a:ln>
        </p:spPr>
        <p:txBody>
          <a:bodyPr lIns="90000" tIns="45000" rIns="90000" bIns="45000" anchor="ctr">
            <a:noAutofit/>
          </a:bodyPr>
          <a:lstStyle>
            <a:defPPr>
              <a:defRPr lang="fr-FR"/>
            </a:defPPr>
            <a:lvl1pPr marL="0" indent="0" algn="ctr" defTabSz="914400" rtl="0" eaLnBrk="1" latinLnBrk="0" hangingPunct="1">
              <a:lnSpc>
                <a:spcPct val="100000"/>
              </a:lnSpc>
              <a:buNone/>
              <a:tabLst>
                <a:tab pos="0" algn="l"/>
              </a:tabLst>
              <a:defRPr lang="fr-FR" sz="1200" b="0" strike="noStrike" kern="1200" spc="-1">
                <a:solidFill>
                  <a:srgbClr val="8B8B8B"/>
                </a:solidFill>
                <a:latin typeface="Calibri"/>
                <a:ea typeface="DejaVu Sans"/>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defRPr/>
            </a:pPr>
            <a:r>
              <a:rPr kumimoji="0" lang="fr-FR" sz="1800" b="1" i="0" u="none" strike="noStrike" kern="1200" cap="none" spc="-1" normalizeH="0" baseline="0" noProof="0" dirty="0">
                <a:ln>
                  <a:noFill/>
                </a:ln>
                <a:solidFill>
                  <a:srgbClr val="004A99"/>
                </a:solidFill>
                <a:effectLst/>
                <a:uLnTx/>
                <a:uFillTx/>
              </a:rPr>
              <a:t>Recommandation 2. </a:t>
            </a:r>
            <a:r>
              <a:rPr lang="fr-FR" sz="1800" dirty="0">
                <a:solidFill>
                  <a:srgbClr val="004A99"/>
                </a:solidFill>
                <a:cs typeface="Times New Roman" panose="02020603050405020304" pitchFamily="18" charset="0"/>
              </a:rPr>
              <a:t>Simplifier le calendrier électoral en alignant toutes les élections locales (régionales, départementales et municipales).</a:t>
            </a:r>
          </a:p>
        </p:txBody>
      </p:sp>
    </p:spTree>
    <p:extLst>
      <p:ext uri="{BB962C8B-B14F-4D97-AF65-F5344CB8AC3E}">
        <p14:creationId xmlns:p14="http://schemas.microsoft.com/office/powerpoint/2010/main" val="3083107331"/>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A73D3-653F-90D1-DFEE-EAD29BD38D50}"/>
            </a:ext>
          </a:extLst>
        </p:cNvPr>
        <p:cNvGrpSpPr/>
        <p:nvPr/>
      </p:nvGrpSpPr>
      <p:grpSpPr>
        <a:xfrm>
          <a:off x="0" y="0"/>
          <a:ext cx="0" cy="0"/>
          <a:chOff x="0" y="0"/>
          <a:chExt cx="0" cy="0"/>
        </a:xfrm>
      </p:grpSpPr>
      <p:grpSp>
        <p:nvGrpSpPr>
          <p:cNvPr id="11" name="Groupe 10">
            <a:extLst>
              <a:ext uri="{FF2B5EF4-FFF2-40B4-BE49-F238E27FC236}">
                <a16:creationId xmlns:a16="http://schemas.microsoft.com/office/drawing/2014/main" id="{5A653335-D96D-01EC-5151-8466FC80A099}"/>
              </a:ext>
            </a:extLst>
          </p:cNvPr>
          <p:cNvGrpSpPr/>
          <p:nvPr/>
        </p:nvGrpSpPr>
        <p:grpSpPr>
          <a:xfrm>
            <a:off x="467999" y="6357599"/>
            <a:ext cx="8028001" cy="366288"/>
            <a:chOff x="467999" y="6357599"/>
            <a:chExt cx="8028001" cy="366288"/>
          </a:xfrm>
        </p:grpSpPr>
        <p:sp>
          <p:nvSpPr>
            <p:cNvPr id="13" name="object 3">
              <a:extLst>
                <a:ext uri="{FF2B5EF4-FFF2-40B4-BE49-F238E27FC236}">
                  <a16:creationId xmlns:a16="http://schemas.microsoft.com/office/drawing/2014/main" id="{78BE3C35-F087-C3AF-58A4-C4389CBB166C}"/>
                </a:ext>
              </a:extLst>
            </p:cNvPr>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a:extLst>
                <a:ext uri="{FF2B5EF4-FFF2-40B4-BE49-F238E27FC236}">
                  <a16:creationId xmlns:a16="http://schemas.microsoft.com/office/drawing/2014/main" id="{7C58ED6D-A76B-441D-4DC4-1A703B6D5E2C}"/>
                </a:ext>
              </a:extLst>
            </p:cNvPr>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18" name="Espace réservé du texte 2">
            <a:extLst>
              <a:ext uri="{FF2B5EF4-FFF2-40B4-BE49-F238E27FC236}">
                <a16:creationId xmlns:a16="http://schemas.microsoft.com/office/drawing/2014/main" id="{BDE172A2-9C38-E593-418C-1298FE503DE4}"/>
              </a:ext>
            </a:extLst>
          </p:cNvPr>
          <p:cNvSpPr txBox="1">
            <a:spLocks/>
          </p:cNvSpPr>
          <p:nvPr/>
        </p:nvSpPr>
        <p:spPr>
          <a:xfrm>
            <a:off x="467695" y="933965"/>
            <a:ext cx="8028306" cy="5724644"/>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83600" lvl="1" algn="just" eaLnBrk="0">
              <a:spcBef>
                <a:spcPts val="600"/>
              </a:spcBef>
              <a:defRPr/>
            </a:pPr>
            <a:endParaRPr lang="fr-FR" altLang="fr-FR" sz="400" dirty="0">
              <a:latin typeface="Calibri" panose="020F0502020204030204" pitchFamily="34" charset="0"/>
              <a:cs typeface="Calibri" panose="020F0502020204030204" pitchFamily="34" charset="0"/>
            </a:endParaRPr>
          </a:p>
          <a:p>
            <a:pPr marL="183600" lvl="1" algn="just" eaLnBrk="0">
              <a:spcBef>
                <a:spcPts val="600"/>
              </a:spcBef>
              <a:defRPr/>
            </a:pPr>
            <a:r>
              <a:rPr lang="fr-FR" altLang="fr-FR" dirty="0">
                <a:latin typeface="Calibri" panose="020F0502020204030204" pitchFamily="34" charset="0"/>
                <a:cs typeface="Calibri" panose="020F0502020204030204" pitchFamily="34" charset="0"/>
              </a:rPr>
              <a:t>Les conditions d’exercice des mandats influencent l’offre de candidats et les capacités d’action des élus.</a:t>
            </a:r>
          </a:p>
          <a:p>
            <a:pPr marL="183600" lvl="1" algn="just" eaLnBrk="0">
              <a:spcBef>
                <a:spcPts val="600"/>
              </a:spcBef>
              <a:defRPr/>
            </a:pPr>
            <a:endParaRPr lang="fr-FR" altLang="fr-FR" sz="800" b="1" dirty="0">
              <a:solidFill>
                <a:srgbClr val="004C99"/>
              </a:solidFill>
              <a:latin typeface="Calibri" panose="020F0502020204030204" pitchFamily="34" charset="0"/>
              <a:cs typeface="Calibri" panose="020F0502020204030204" pitchFamily="34" charset="0"/>
            </a:endParaRPr>
          </a:p>
          <a:p>
            <a:pPr marL="183600" lvl="1" algn="just" eaLnBrk="0">
              <a:spcBef>
                <a:spcPts val="600"/>
              </a:spcBef>
              <a:defRPr/>
            </a:pPr>
            <a:r>
              <a:rPr lang="fr-FR" altLang="fr-FR" b="1" dirty="0">
                <a:solidFill>
                  <a:srgbClr val="004C99"/>
                </a:solidFill>
                <a:latin typeface="Calibri" panose="020F0502020204030204" pitchFamily="34" charset="0"/>
                <a:cs typeface="Calibri" panose="020F0502020204030204" pitchFamily="34" charset="0"/>
              </a:rPr>
              <a:t>Des mandats moins attractifs</a:t>
            </a:r>
            <a:endParaRPr lang="fr-FR" altLang="fr-FR" b="1" dirty="0">
              <a:latin typeface="Calibri" panose="020F0502020204030204" pitchFamily="34" charset="0"/>
              <a:cs typeface="Calibri" panose="020F0502020204030204" pitchFamily="34" charset="0"/>
            </a:endParaRPr>
          </a:p>
          <a:p>
            <a:pPr marL="926550" lvl="2" indent="-285750" algn="just" eaLnBrk="0">
              <a:spcBef>
                <a:spcPts val="600"/>
              </a:spcBef>
              <a:buFont typeface="Wingdings" pitchFamily="2" charset="2"/>
              <a:buChar char="§"/>
              <a:defRPr/>
            </a:pPr>
            <a:r>
              <a:rPr lang="fr-FR" altLang="fr-FR" sz="1700" dirty="0">
                <a:latin typeface="Calibri" panose="020F0502020204030204" pitchFamily="34" charset="0"/>
                <a:cs typeface="Calibri" panose="020F0502020204030204" pitchFamily="34" charset="0"/>
              </a:rPr>
              <a:t>6 % des maires ont démissionné au cours du mandat 2020-2026 (trois fois plus que lors du mandat 2008-2014)</a:t>
            </a:r>
          </a:p>
          <a:p>
            <a:pPr marL="926550" lvl="2" indent="-285750" algn="just" eaLnBrk="0">
              <a:spcBef>
                <a:spcPts val="600"/>
              </a:spcBef>
              <a:buFont typeface="Wingdings" pitchFamily="2" charset="2"/>
              <a:buChar char="§"/>
              <a:defRPr/>
            </a:pPr>
            <a:r>
              <a:rPr lang="fr-FR" altLang="fr-FR" sz="1700" dirty="0">
                <a:latin typeface="Calibri" panose="020F0502020204030204" pitchFamily="34" charset="0"/>
                <a:cs typeface="Calibri" panose="020F0502020204030204" pitchFamily="34" charset="0"/>
              </a:rPr>
              <a:t>57 000 sièges de conseillers municipaux étaient vacants depuis 2020</a:t>
            </a:r>
          </a:p>
          <a:p>
            <a:pPr marL="926550" lvl="2" indent="-285750" algn="just" eaLnBrk="0">
              <a:spcBef>
                <a:spcPts val="600"/>
              </a:spcBef>
              <a:buFont typeface="Wingdings" pitchFamily="2" charset="2"/>
              <a:buChar char="§"/>
              <a:defRPr/>
            </a:pPr>
            <a:r>
              <a:rPr lang="fr-FR" altLang="fr-FR" sz="1700" dirty="0">
                <a:latin typeface="Calibri" panose="020F0502020204030204" pitchFamily="34" charset="0"/>
                <a:cs typeface="Calibri" panose="020F0502020204030204" pitchFamily="34" charset="0"/>
              </a:rPr>
              <a:t>Les élus sont plus exposés aux violences et aux menaces</a:t>
            </a:r>
          </a:p>
          <a:p>
            <a:pPr marL="183600" lvl="1" algn="just" eaLnBrk="0">
              <a:spcBef>
                <a:spcPts val="600"/>
              </a:spcBef>
              <a:defRPr/>
            </a:pPr>
            <a:endParaRPr lang="fr-FR" altLang="fr-FR" sz="500" b="1" dirty="0">
              <a:solidFill>
                <a:srgbClr val="004C99"/>
              </a:solidFill>
              <a:latin typeface="Calibri" panose="020F0502020204030204" pitchFamily="34" charset="0"/>
              <a:cs typeface="Calibri" panose="020F0502020204030204" pitchFamily="34" charset="0"/>
            </a:endParaRPr>
          </a:p>
          <a:p>
            <a:pPr marL="183600" lvl="1" algn="just" eaLnBrk="0">
              <a:spcBef>
                <a:spcPts val="600"/>
              </a:spcBef>
              <a:defRPr/>
            </a:pPr>
            <a:r>
              <a:rPr lang="fr-FR" altLang="fr-FR" b="1" dirty="0">
                <a:solidFill>
                  <a:srgbClr val="004C99"/>
                </a:solidFill>
                <a:latin typeface="Calibri" panose="020F0502020204030204" pitchFamily="34" charset="0"/>
                <a:cs typeface="Calibri" panose="020F0502020204030204" pitchFamily="34" charset="0"/>
              </a:rPr>
              <a:t>Des moyens à renforcer</a:t>
            </a:r>
            <a:endParaRPr lang="fr-FR" altLang="fr-FR" b="1" dirty="0">
              <a:latin typeface="Calibri" panose="020F0502020204030204" pitchFamily="34" charset="0"/>
              <a:cs typeface="Calibri" panose="020F0502020204030204" pitchFamily="34" charset="0"/>
            </a:endParaRPr>
          </a:p>
          <a:p>
            <a:pPr marL="926550" lvl="2" indent="-285750" algn="just" eaLnBrk="0">
              <a:spcBef>
                <a:spcPts val="600"/>
              </a:spcBef>
              <a:buFont typeface="Wingdings" pitchFamily="2" charset="2"/>
              <a:buChar char="§"/>
              <a:defRPr/>
            </a:pPr>
            <a:r>
              <a:rPr lang="fr-FR" altLang="fr-FR" sz="1700" dirty="0">
                <a:latin typeface="Calibri" panose="020F0502020204030204" pitchFamily="34" charset="0"/>
                <a:cs typeface="Calibri" panose="020F0502020204030204" pitchFamily="34" charset="0"/>
              </a:rPr>
              <a:t>Entre 2013 et 2023, la rémunération des parlementaires a augmenté de 7,1 %, contre 23,2 % pour la fonction publique</a:t>
            </a:r>
          </a:p>
          <a:p>
            <a:pPr marL="926550" lvl="2" indent="-285750" algn="just" eaLnBrk="0">
              <a:spcBef>
                <a:spcPts val="600"/>
              </a:spcBef>
              <a:buFont typeface="Wingdings" pitchFamily="2" charset="2"/>
              <a:buChar char="§"/>
              <a:defRPr/>
            </a:pPr>
            <a:r>
              <a:rPr lang="fr-FR" altLang="fr-FR" sz="1700" dirty="0">
                <a:latin typeface="Calibri" panose="020F0502020204030204" pitchFamily="34" charset="0"/>
                <a:cs typeface="Calibri" panose="020F0502020204030204" pitchFamily="34" charset="0"/>
              </a:rPr>
              <a:t>L’Assemblée nationale dispose de moyens humains plus limités que les parlements allemand et britannique</a:t>
            </a:r>
          </a:p>
          <a:p>
            <a:pPr marL="183600" lvl="1" algn="just" eaLnBrk="0">
              <a:spcBef>
                <a:spcPts val="600"/>
              </a:spcBef>
              <a:defRPr/>
            </a:pPr>
            <a:endParaRPr lang="fr-FR" altLang="fr-FR" sz="500" dirty="0">
              <a:latin typeface="Calibri" panose="020F0502020204030204" pitchFamily="34" charset="0"/>
              <a:cs typeface="Calibri" panose="020F0502020204030204" pitchFamily="34" charset="0"/>
            </a:endParaRPr>
          </a:p>
          <a:p>
            <a:pPr marL="183600" lvl="1" algn="just" eaLnBrk="0">
              <a:spcBef>
                <a:spcPts val="600"/>
              </a:spcBef>
              <a:defRPr/>
            </a:pPr>
            <a:r>
              <a:rPr lang="fr-FR" altLang="fr-FR" dirty="0">
                <a:solidFill>
                  <a:srgbClr val="004A99"/>
                </a:solidFill>
                <a:latin typeface="Calibri" panose="020F0502020204030204" pitchFamily="34" charset="0"/>
                <a:cs typeface="Calibri" panose="020F0502020204030204" pitchFamily="34" charset="0"/>
                <a:sym typeface="Wingdings" pitchFamily="2" charset="2"/>
              </a:rPr>
              <a:t> </a:t>
            </a:r>
            <a:r>
              <a:rPr lang="fr-FR" altLang="fr-FR" dirty="0">
                <a:solidFill>
                  <a:srgbClr val="004A99"/>
                </a:solidFill>
                <a:latin typeface="Calibri" panose="020F0502020204030204" pitchFamily="34" charset="0"/>
                <a:cs typeface="Calibri" panose="020F0502020204030204" pitchFamily="34" charset="0"/>
              </a:rPr>
              <a:t>Rendre les mandats plus accessibles et les doter de plus de moyens est une condition de diversité et de qualité de la représentation.</a:t>
            </a:r>
          </a:p>
          <a:p>
            <a:pPr marL="469350" lvl="1" indent="-285750" algn="just">
              <a:spcBef>
                <a:spcPts val="600"/>
              </a:spcBef>
              <a:buFont typeface="Wingdings" panose="05000000000000000000" pitchFamily="2" charset="2"/>
              <a:buChar char="§"/>
              <a:defRPr/>
            </a:pPr>
            <a:endParaRPr lang="fr-FR" dirty="0">
              <a:latin typeface="Calibri" panose="020F0502020204030204" pitchFamily="34" charset="0"/>
              <a:cs typeface="Calibri" panose="020F0502020204030204" pitchFamily="34" charset="0"/>
            </a:endParaRPr>
          </a:p>
          <a:p>
            <a:pPr marL="469350" lvl="1" indent="-285750" algn="just">
              <a:spcBef>
                <a:spcPts val="600"/>
              </a:spcBef>
              <a:buFont typeface="Wingdings" panose="05000000000000000000" pitchFamily="2" charset="2"/>
              <a:buChar char="§"/>
              <a:defRPr/>
            </a:pPr>
            <a:endParaRPr lang="fr-FR" dirty="0">
              <a:latin typeface="Calibri" panose="020F0502020204030204" pitchFamily="34" charset="0"/>
              <a:cs typeface="Calibri" panose="020F0502020204030204" pitchFamily="34" charset="0"/>
            </a:endParaRPr>
          </a:p>
        </p:txBody>
      </p:sp>
      <p:sp>
        <p:nvSpPr>
          <p:cNvPr id="2" name="Espace réservé du numéro de diapositive 1">
            <a:extLst>
              <a:ext uri="{FF2B5EF4-FFF2-40B4-BE49-F238E27FC236}">
                <a16:creationId xmlns:a16="http://schemas.microsoft.com/office/drawing/2014/main" id="{8BC3AC65-F03D-151D-9488-79C2B87D0200}"/>
              </a:ext>
            </a:extLst>
          </p:cNvPr>
          <p:cNvSpPr>
            <a:spLocks noGrp="1"/>
          </p:cNvSpPr>
          <p:nvPr>
            <p:ph type="sldNum" sz="quarter" idx="2"/>
          </p:nvPr>
        </p:nvSpPr>
        <p:spPr/>
        <p:txBody>
          <a:bodyPr/>
          <a:lstStyle/>
          <a:p>
            <a:fld id="{86CB4B4D-7CA3-9044-876B-883B54F8677D}" type="slidenum">
              <a:rPr lang="fr-FR" smtClean="0"/>
              <a:t>15</a:t>
            </a:fld>
            <a:endParaRPr lang="fr-FR"/>
          </a:p>
        </p:txBody>
      </p:sp>
      <p:sp>
        <p:nvSpPr>
          <p:cNvPr id="3" name="object 4">
            <a:extLst>
              <a:ext uri="{FF2B5EF4-FFF2-40B4-BE49-F238E27FC236}">
                <a16:creationId xmlns:a16="http://schemas.microsoft.com/office/drawing/2014/main" id="{2DECB8C7-44D4-8C71-808E-7AE99D933811}"/>
              </a:ext>
            </a:extLst>
          </p:cNvPr>
          <p:cNvSpPr txBox="1"/>
          <p:nvPr/>
        </p:nvSpPr>
        <p:spPr>
          <a:xfrm>
            <a:off x="707374" y="6434328"/>
            <a:ext cx="801371" cy="1846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4" name="Connecteur droit 9">
            <a:extLst>
              <a:ext uri="{FF2B5EF4-FFF2-40B4-BE49-F238E27FC236}">
                <a16:creationId xmlns:a16="http://schemas.microsoft.com/office/drawing/2014/main" id="{D5E933FA-90C3-C272-ED0C-199D3BEB7957}"/>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5" name="Titre 1">
            <a:extLst>
              <a:ext uri="{FF2B5EF4-FFF2-40B4-BE49-F238E27FC236}">
                <a16:creationId xmlns:a16="http://schemas.microsoft.com/office/drawing/2014/main" id="{6824FDDA-5D3D-DE48-B15C-B438510A5951}"/>
              </a:ext>
            </a:extLst>
          </p:cNvPr>
          <p:cNvSpPr txBox="1">
            <a:spLocks/>
          </p:cNvSpPr>
          <p:nvPr/>
        </p:nvSpPr>
        <p:spPr>
          <a:xfrm>
            <a:off x="5894993" y="173650"/>
            <a:ext cx="2977375" cy="20554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2. Quelles réformes institutionnelles ?</a:t>
            </a:r>
          </a:p>
        </p:txBody>
      </p:sp>
      <p:sp>
        <p:nvSpPr>
          <p:cNvPr id="6" name="Title 1">
            <a:extLst>
              <a:ext uri="{FF2B5EF4-FFF2-40B4-BE49-F238E27FC236}">
                <a16:creationId xmlns:a16="http://schemas.microsoft.com/office/drawing/2014/main" id="{58F5AED2-1C72-F103-A69D-613070DC50D4}"/>
              </a:ext>
            </a:extLst>
          </p:cNvPr>
          <p:cNvSpPr txBox="1">
            <a:spLocks/>
          </p:cNvSpPr>
          <p:nvPr/>
        </p:nvSpPr>
        <p:spPr>
          <a:xfrm>
            <a:off x="467998" y="403550"/>
            <a:ext cx="8676002" cy="432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Renforcer l’attractivité de la fonction élective – 1/2</a:t>
            </a:r>
          </a:p>
        </p:txBody>
      </p:sp>
    </p:spTree>
    <p:extLst>
      <p:ext uri="{BB962C8B-B14F-4D97-AF65-F5344CB8AC3E}">
        <p14:creationId xmlns:p14="http://schemas.microsoft.com/office/powerpoint/2010/main" val="1099349885"/>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E87B9-989B-0014-4278-0A69557B2209}"/>
            </a:ext>
          </a:extLst>
        </p:cNvPr>
        <p:cNvGrpSpPr/>
        <p:nvPr/>
      </p:nvGrpSpPr>
      <p:grpSpPr>
        <a:xfrm>
          <a:off x="0" y="0"/>
          <a:ext cx="0" cy="0"/>
          <a:chOff x="0" y="0"/>
          <a:chExt cx="0" cy="0"/>
        </a:xfrm>
      </p:grpSpPr>
      <p:grpSp>
        <p:nvGrpSpPr>
          <p:cNvPr id="11" name="Groupe 10">
            <a:extLst>
              <a:ext uri="{FF2B5EF4-FFF2-40B4-BE49-F238E27FC236}">
                <a16:creationId xmlns:a16="http://schemas.microsoft.com/office/drawing/2014/main" id="{67BF894B-C757-D9E5-CD9E-2A99822E0262}"/>
              </a:ext>
            </a:extLst>
          </p:cNvPr>
          <p:cNvGrpSpPr/>
          <p:nvPr/>
        </p:nvGrpSpPr>
        <p:grpSpPr>
          <a:xfrm>
            <a:off x="467999" y="6357599"/>
            <a:ext cx="8028001" cy="366288"/>
            <a:chOff x="467999" y="6357599"/>
            <a:chExt cx="8028001" cy="366288"/>
          </a:xfrm>
        </p:grpSpPr>
        <p:sp>
          <p:nvSpPr>
            <p:cNvPr id="13" name="object 3">
              <a:extLst>
                <a:ext uri="{FF2B5EF4-FFF2-40B4-BE49-F238E27FC236}">
                  <a16:creationId xmlns:a16="http://schemas.microsoft.com/office/drawing/2014/main" id="{EED662E6-FFC8-E631-3283-55D80EB0FC25}"/>
                </a:ext>
              </a:extLst>
            </p:cNvPr>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a:extLst>
                <a:ext uri="{FF2B5EF4-FFF2-40B4-BE49-F238E27FC236}">
                  <a16:creationId xmlns:a16="http://schemas.microsoft.com/office/drawing/2014/main" id="{BC0E0571-5ED9-7E8E-B288-48846DCFE582}"/>
                </a:ext>
              </a:extLst>
            </p:cNvPr>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18" name="Espace réservé du texte 2">
            <a:extLst>
              <a:ext uri="{FF2B5EF4-FFF2-40B4-BE49-F238E27FC236}">
                <a16:creationId xmlns:a16="http://schemas.microsoft.com/office/drawing/2014/main" id="{5C02231F-C3B2-440F-A051-D42D87216DA2}"/>
              </a:ext>
            </a:extLst>
          </p:cNvPr>
          <p:cNvSpPr txBox="1">
            <a:spLocks/>
          </p:cNvSpPr>
          <p:nvPr/>
        </p:nvSpPr>
        <p:spPr>
          <a:xfrm>
            <a:off x="557847" y="3418118"/>
            <a:ext cx="8028306" cy="3231654"/>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lvl="0" eaLnBrk="0" fontAlgn="base">
              <a:spcBef>
                <a:spcPct val="0"/>
              </a:spcBef>
              <a:spcAft>
                <a:spcPct val="0"/>
              </a:spcAft>
            </a:pPr>
            <a:r>
              <a:rPr lang="fr-FR" altLang="fr-FR" sz="1800" dirty="0">
                <a:solidFill>
                  <a:srgbClr val="004A99"/>
                </a:solidFill>
                <a:latin typeface="Calibri" panose="020F0502020204030204" pitchFamily="34" charset="0"/>
                <a:cs typeface="Calibri" panose="020F0502020204030204" pitchFamily="34" charset="0"/>
              </a:rPr>
              <a:t>« Évaluer la réforme statut de l’élu local »</a:t>
            </a:r>
          </a:p>
          <a:p>
            <a:pPr marL="742950" lvl="1" indent="-285750" eaLnBrk="0" fontAlgn="base">
              <a:spcBef>
                <a:spcPct val="0"/>
              </a:spcBef>
              <a:spcAft>
                <a:spcPct val="0"/>
              </a:spcAft>
              <a:buClr>
                <a:srgbClr val="004A99"/>
              </a:buClr>
              <a:buFont typeface="Calibri" panose="020F0502020204030204" pitchFamily="34" charset="0"/>
              <a:buChar char="→"/>
            </a:pPr>
            <a:r>
              <a:rPr lang="fr-FR" altLang="fr-FR" sz="1700" dirty="0">
                <a:solidFill>
                  <a:srgbClr val="000000"/>
                </a:solidFill>
                <a:latin typeface="Calibri" panose="020F0502020204030204" pitchFamily="34" charset="0"/>
                <a:cs typeface="Calibri" panose="020F0502020204030204" pitchFamily="34" charset="0"/>
              </a:rPr>
              <a:t>Suivre ses effets sur le nombre de candidats, le profil des élus, les démissions, les violences subies et le retour à l’emploi après mandat.</a:t>
            </a:r>
            <a:endParaRPr lang="fr-FR" altLang="fr-FR" sz="1700" dirty="0">
              <a:latin typeface="Calibri" panose="020F0502020204030204" pitchFamily="34" charset="0"/>
              <a:cs typeface="Calibri" panose="020F0502020204030204" pitchFamily="34" charset="0"/>
            </a:endParaRPr>
          </a:p>
          <a:p>
            <a:pPr lvl="0" eaLnBrk="0" fontAlgn="base">
              <a:spcBef>
                <a:spcPct val="0"/>
              </a:spcBef>
              <a:spcAft>
                <a:spcPct val="0"/>
              </a:spcAft>
            </a:pPr>
            <a:endParaRPr lang="fr-FR" altLang="fr-FR" sz="400" dirty="0">
              <a:solidFill>
                <a:srgbClr val="004A99"/>
              </a:solidFill>
              <a:latin typeface="Calibri" panose="020F0502020204030204" pitchFamily="34" charset="0"/>
              <a:cs typeface="Calibri" panose="020F0502020204030204" pitchFamily="34" charset="0"/>
            </a:endParaRPr>
          </a:p>
          <a:p>
            <a:pPr lvl="0" eaLnBrk="0" fontAlgn="base">
              <a:spcBef>
                <a:spcPct val="0"/>
              </a:spcBef>
              <a:spcAft>
                <a:spcPct val="0"/>
              </a:spcAft>
            </a:pPr>
            <a:r>
              <a:rPr lang="fr-FR" altLang="fr-FR" sz="1800" dirty="0">
                <a:solidFill>
                  <a:srgbClr val="004A99"/>
                </a:solidFill>
                <a:latin typeface="Calibri" panose="020F0502020204030204" pitchFamily="34" charset="0"/>
                <a:cs typeface="Calibri" panose="020F0502020204030204" pitchFamily="34" charset="0"/>
              </a:rPr>
              <a:t>« Étendre les dispositifs efficaces aux élus nationaux »</a:t>
            </a:r>
          </a:p>
          <a:p>
            <a:pPr marL="742950" lvl="1" indent="-285750" eaLnBrk="0" fontAlgn="base">
              <a:spcBef>
                <a:spcPct val="0"/>
              </a:spcBef>
              <a:spcAft>
                <a:spcPct val="0"/>
              </a:spcAft>
              <a:buClr>
                <a:srgbClr val="004A99"/>
              </a:buClr>
              <a:buFont typeface="Calibri" panose="020F0502020204030204" pitchFamily="34" charset="0"/>
              <a:buChar char="→"/>
            </a:pPr>
            <a:r>
              <a:rPr lang="fr-FR" altLang="fr-FR" sz="1700" dirty="0">
                <a:latin typeface="Calibri" panose="020F0502020204030204" pitchFamily="34" charset="0"/>
                <a:cs typeface="Calibri" panose="020F0502020204030204" pitchFamily="34" charset="0"/>
              </a:rPr>
              <a:t>Protection fonctionnelle, accompagnement professionnel, meilleure conciliation entre mandat et carrière.</a:t>
            </a:r>
          </a:p>
          <a:p>
            <a:pPr lvl="0" eaLnBrk="0" fontAlgn="base">
              <a:spcBef>
                <a:spcPct val="0"/>
              </a:spcBef>
              <a:spcAft>
                <a:spcPct val="0"/>
              </a:spcAft>
            </a:pPr>
            <a:endParaRPr lang="fr-FR" altLang="fr-FR" sz="400" dirty="0">
              <a:solidFill>
                <a:srgbClr val="004A99"/>
              </a:solidFill>
              <a:latin typeface="Calibri" panose="020F0502020204030204" pitchFamily="34" charset="0"/>
              <a:cs typeface="Calibri" panose="020F0502020204030204" pitchFamily="34" charset="0"/>
            </a:endParaRPr>
          </a:p>
          <a:p>
            <a:pPr lvl="0" eaLnBrk="0" fontAlgn="base">
              <a:spcBef>
                <a:spcPct val="0"/>
              </a:spcBef>
              <a:spcAft>
                <a:spcPct val="0"/>
              </a:spcAft>
            </a:pPr>
            <a:r>
              <a:rPr lang="fr-FR" altLang="fr-FR" sz="1800" dirty="0">
                <a:solidFill>
                  <a:srgbClr val="004A99"/>
                </a:solidFill>
                <a:latin typeface="Calibri" panose="020F0502020204030204" pitchFamily="34" charset="0"/>
                <a:cs typeface="Calibri" panose="020F0502020204030204" pitchFamily="34" charset="0"/>
              </a:rPr>
              <a:t>« Renforcer les moyens des parlementaires »</a:t>
            </a:r>
          </a:p>
          <a:p>
            <a:pPr marL="742950" lvl="1" indent="-285750" eaLnBrk="0" fontAlgn="base">
              <a:spcBef>
                <a:spcPct val="0"/>
              </a:spcBef>
              <a:spcAft>
                <a:spcPct val="0"/>
              </a:spcAft>
              <a:buClr>
                <a:srgbClr val="004A99"/>
              </a:buClr>
              <a:buFont typeface="Calibri" panose="020F0502020204030204" pitchFamily="34" charset="0"/>
              <a:buChar char="→"/>
            </a:pPr>
            <a:r>
              <a:rPr lang="fr-FR" altLang="fr-FR" sz="1700" dirty="0">
                <a:latin typeface="Calibri" panose="020F0502020204030204" pitchFamily="34" charset="0"/>
                <a:cs typeface="Calibri" panose="020F0502020204030204" pitchFamily="34" charset="0"/>
              </a:rPr>
              <a:t>Une hausse de 50 % des moyens humains alloués aux parlementaires, aux groupes et aux assemblées coûterait environ 250 M€ par an</a:t>
            </a:r>
          </a:p>
          <a:p>
            <a:pPr marL="469350" lvl="1" indent="-285750" algn="just">
              <a:spcBef>
                <a:spcPts val="600"/>
              </a:spcBef>
              <a:buFont typeface="Wingdings" panose="05000000000000000000" pitchFamily="2" charset="2"/>
              <a:buChar char="§"/>
              <a:defRPr/>
            </a:pPr>
            <a:endParaRPr lang="fr-FR" dirty="0"/>
          </a:p>
          <a:p>
            <a:pPr marL="469350" lvl="1" indent="-285750" algn="just">
              <a:spcBef>
                <a:spcPts val="600"/>
              </a:spcBef>
              <a:buFont typeface="Wingdings" panose="05000000000000000000" pitchFamily="2" charset="2"/>
              <a:buChar char="§"/>
              <a:defRPr/>
            </a:pPr>
            <a:endParaRPr lang="fr-FR" dirty="0"/>
          </a:p>
        </p:txBody>
      </p:sp>
      <p:sp>
        <p:nvSpPr>
          <p:cNvPr id="2" name="Espace réservé du numéro de diapositive 1">
            <a:extLst>
              <a:ext uri="{FF2B5EF4-FFF2-40B4-BE49-F238E27FC236}">
                <a16:creationId xmlns:a16="http://schemas.microsoft.com/office/drawing/2014/main" id="{6B053A6B-DF0D-1B9E-BB64-70B7E4CA97E6}"/>
              </a:ext>
            </a:extLst>
          </p:cNvPr>
          <p:cNvSpPr>
            <a:spLocks noGrp="1"/>
          </p:cNvSpPr>
          <p:nvPr>
            <p:ph type="sldNum" sz="quarter" idx="2"/>
          </p:nvPr>
        </p:nvSpPr>
        <p:spPr/>
        <p:txBody>
          <a:bodyPr/>
          <a:lstStyle/>
          <a:p>
            <a:fld id="{86CB4B4D-7CA3-9044-876B-883B54F8677D}" type="slidenum">
              <a:rPr lang="fr-FR" smtClean="0"/>
              <a:t>16</a:t>
            </a:fld>
            <a:endParaRPr lang="fr-FR"/>
          </a:p>
        </p:txBody>
      </p:sp>
      <p:sp>
        <p:nvSpPr>
          <p:cNvPr id="3" name="object 4">
            <a:extLst>
              <a:ext uri="{FF2B5EF4-FFF2-40B4-BE49-F238E27FC236}">
                <a16:creationId xmlns:a16="http://schemas.microsoft.com/office/drawing/2014/main" id="{7CDF9FA4-AA76-3912-D00F-93CAC71623D7}"/>
              </a:ext>
            </a:extLst>
          </p:cNvPr>
          <p:cNvSpPr txBox="1"/>
          <p:nvPr/>
        </p:nvSpPr>
        <p:spPr>
          <a:xfrm>
            <a:off x="707374" y="6434328"/>
            <a:ext cx="801371" cy="1846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4" name="Connecteur droit 9">
            <a:extLst>
              <a:ext uri="{FF2B5EF4-FFF2-40B4-BE49-F238E27FC236}">
                <a16:creationId xmlns:a16="http://schemas.microsoft.com/office/drawing/2014/main" id="{6C248DA4-7A7D-B6C1-F40D-FABF7D558A5A}"/>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5" name="Titre 1">
            <a:extLst>
              <a:ext uri="{FF2B5EF4-FFF2-40B4-BE49-F238E27FC236}">
                <a16:creationId xmlns:a16="http://schemas.microsoft.com/office/drawing/2014/main" id="{532F2572-D274-97AC-7E89-3B8E6B4DE767}"/>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2. Quelles réformes institutionnelles ?</a:t>
            </a:r>
          </a:p>
        </p:txBody>
      </p:sp>
      <p:sp>
        <p:nvSpPr>
          <p:cNvPr id="6" name="Title 1">
            <a:extLst>
              <a:ext uri="{FF2B5EF4-FFF2-40B4-BE49-F238E27FC236}">
                <a16:creationId xmlns:a16="http://schemas.microsoft.com/office/drawing/2014/main" id="{636E2A97-DD8D-D75F-835F-C5866A957DF3}"/>
              </a:ext>
            </a:extLst>
          </p:cNvPr>
          <p:cNvSpPr txBox="1">
            <a:spLocks/>
          </p:cNvSpPr>
          <p:nvPr/>
        </p:nvSpPr>
        <p:spPr>
          <a:xfrm>
            <a:off x="467998" y="403550"/>
            <a:ext cx="8676002" cy="432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Renforcer l’attractivité de la fonction élective – 2/2</a:t>
            </a:r>
          </a:p>
        </p:txBody>
      </p:sp>
      <p:sp>
        <p:nvSpPr>
          <p:cNvPr id="7" name="Espace réservé du contenu 2">
            <a:extLst>
              <a:ext uri="{FF2B5EF4-FFF2-40B4-BE49-F238E27FC236}">
                <a16:creationId xmlns:a16="http://schemas.microsoft.com/office/drawing/2014/main" id="{03AE27F4-1C1B-234A-6D39-C4883D4E2754}"/>
              </a:ext>
            </a:extLst>
          </p:cNvPr>
          <p:cNvSpPr txBox="1">
            <a:spLocks/>
          </p:cNvSpPr>
          <p:nvPr/>
        </p:nvSpPr>
        <p:spPr>
          <a:xfrm>
            <a:off x="467998" y="1285659"/>
            <a:ext cx="8028306" cy="1854555"/>
          </a:xfrm>
          <a:prstGeom prst="rect">
            <a:avLst/>
          </a:prstGeom>
          <a:noFill/>
          <a:ln w="6350">
            <a:solidFill>
              <a:srgbClr val="004A99"/>
            </a:solidFill>
            <a:prstDash val="sysDash"/>
          </a:ln>
        </p:spPr>
        <p:txBody>
          <a:bodyPr lIns="90000" tIns="45000" rIns="90000" bIns="45000" anchor="ctr">
            <a:noAutofit/>
          </a:bodyPr>
          <a:lstStyle>
            <a:defPPr>
              <a:defRPr lang="fr-FR"/>
            </a:defPPr>
            <a:lvl1pPr marL="0" indent="0" algn="ctr" defTabSz="914400" rtl="0" eaLnBrk="1" latinLnBrk="0" hangingPunct="1">
              <a:lnSpc>
                <a:spcPct val="100000"/>
              </a:lnSpc>
              <a:buNone/>
              <a:tabLst>
                <a:tab pos="0" algn="l"/>
              </a:tabLst>
              <a:defRPr lang="fr-FR" sz="1200" b="0" strike="noStrike" kern="1200" spc="-1">
                <a:solidFill>
                  <a:srgbClr val="8B8B8B"/>
                </a:solidFill>
                <a:latin typeface="Calibri"/>
                <a:ea typeface="DejaVu Sans"/>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defRPr/>
            </a:pPr>
            <a:r>
              <a:rPr kumimoji="0" lang="fr-FR" sz="1800" b="1" i="0" u="none" strike="noStrike" kern="1200" cap="none" spc="-1" normalizeH="0" baseline="0" noProof="0" dirty="0">
                <a:ln>
                  <a:noFill/>
                </a:ln>
                <a:solidFill>
                  <a:srgbClr val="004A99"/>
                </a:solidFill>
                <a:effectLst/>
                <a:uLnTx/>
                <a:uFillTx/>
              </a:rPr>
              <a:t>Recommandation 3. </a:t>
            </a:r>
            <a:r>
              <a:rPr lang="fr-FR" sz="1800" dirty="0">
                <a:solidFill>
                  <a:srgbClr val="004A99"/>
                </a:solidFill>
                <a:cs typeface="Times New Roman" panose="02020603050405020304" pitchFamily="18" charset="0"/>
              </a:rPr>
              <a:t>Évaluer la réforme du statut de l’élu local et étendre les dispositifs les plus efficaces aux élus nationaux afin de renforcer l’attractivité des mandats et la diversité du personnel politique. Revaloriser la rémunération de tous les élus nationaux et locaux en l’indexant sur l’évolution moyenne des rémunérations de la fonction publique, et renforcer les ressources humaines et moyens d’expertise alloués aux parlementaires.</a:t>
            </a:r>
          </a:p>
        </p:txBody>
      </p:sp>
    </p:spTree>
    <p:extLst>
      <p:ext uri="{BB962C8B-B14F-4D97-AF65-F5344CB8AC3E}">
        <p14:creationId xmlns:p14="http://schemas.microsoft.com/office/powerpoint/2010/main" val="3490952287"/>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3E1A7-E013-26B4-ED19-08E0C0ED6F33}"/>
            </a:ext>
          </a:extLst>
        </p:cNvPr>
        <p:cNvGrpSpPr/>
        <p:nvPr/>
      </p:nvGrpSpPr>
      <p:grpSpPr>
        <a:xfrm>
          <a:off x="0" y="0"/>
          <a:ext cx="0" cy="0"/>
          <a:chOff x="0" y="0"/>
          <a:chExt cx="0" cy="0"/>
        </a:xfrm>
      </p:grpSpPr>
      <p:grpSp>
        <p:nvGrpSpPr>
          <p:cNvPr id="11" name="Groupe 10">
            <a:extLst>
              <a:ext uri="{FF2B5EF4-FFF2-40B4-BE49-F238E27FC236}">
                <a16:creationId xmlns:a16="http://schemas.microsoft.com/office/drawing/2014/main" id="{2838EC8C-949E-6907-9699-2A9E8B9419DE}"/>
              </a:ext>
            </a:extLst>
          </p:cNvPr>
          <p:cNvGrpSpPr/>
          <p:nvPr/>
        </p:nvGrpSpPr>
        <p:grpSpPr>
          <a:xfrm>
            <a:off x="467999" y="6357599"/>
            <a:ext cx="8028001" cy="366288"/>
            <a:chOff x="467999" y="6357599"/>
            <a:chExt cx="8028001" cy="366288"/>
          </a:xfrm>
        </p:grpSpPr>
        <p:sp>
          <p:nvSpPr>
            <p:cNvPr id="13" name="object 3">
              <a:extLst>
                <a:ext uri="{FF2B5EF4-FFF2-40B4-BE49-F238E27FC236}">
                  <a16:creationId xmlns:a16="http://schemas.microsoft.com/office/drawing/2014/main" id="{898AB1CA-E8D2-338D-2D26-D942500B1767}"/>
                </a:ext>
              </a:extLst>
            </p:cNvPr>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a:extLst>
                <a:ext uri="{FF2B5EF4-FFF2-40B4-BE49-F238E27FC236}">
                  <a16:creationId xmlns:a16="http://schemas.microsoft.com/office/drawing/2014/main" id="{79542EB1-638F-A5BF-6FC8-A5098C0D30BF}"/>
                </a:ext>
              </a:extLst>
            </p:cNvPr>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18" name="Espace réservé du texte 2">
            <a:extLst>
              <a:ext uri="{FF2B5EF4-FFF2-40B4-BE49-F238E27FC236}">
                <a16:creationId xmlns:a16="http://schemas.microsoft.com/office/drawing/2014/main" id="{66636B4E-1087-F82B-FC2E-E48F7408736B}"/>
              </a:ext>
            </a:extLst>
          </p:cNvPr>
          <p:cNvSpPr txBox="1">
            <a:spLocks/>
          </p:cNvSpPr>
          <p:nvPr/>
        </p:nvSpPr>
        <p:spPr>
          <a:xfrm>
            <a:off x="467695" y="1001278"/>
            <a:ext cx="8028306" cy="5193729"/>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lvl="0" algn="just" hangingPunct="1">
              <a:spcBef>
                <a:spcPts val="300"/>
              </a:spcBef>
              <a:buClr>
                <a:srgbClr val="1F497D"/>
              </a:buClr>
              <a:defRPr/>
            </a:pPr>
            <a:endParaRPr lang="fr-FR" sz="2000" b="1" dirty="0">
              <a:solidFill>
                <a:srgbClr val="004C99"/>
              </a:solidFill>
              <a:cs typeface="Times New Roman" panose="02020603050405020304" pitchFamily="18" charset="0"/>
            </a:endParaRPr>
          </a:p>
          <a:p>
            <a:pPr lvl="0" algn="just" hangingPunct="1">
              <a:spcBef>
                <a:spcPts val="300"/>
              </a:spcBef>
              <a:buClr>
                <a:srgbClr val="1F497D"/>
              </a:buClr>
              <a:defRPr/>
            </a:pPr>
            <a:r>
              <a:rPr lang="fr-FR" sz="2000" b="1" dirty="0">
                <a:solidFill>
                  <a:srgbClr val="004C99"/>
                </a:solidFill>
                <a:cs typeface="Times New Roman" panose="02020603050405020304" pitchFamily="18" charset="0"/>
              </a:rPr>
              <a:t>Un scrutin majoritaire qui déforme les préférences</a:t>
            </a:r>
          </a:p>
          <a:p>
            <a:pPr marL="285750" lvl="0" indent="-285750" eaLnBrk="0" fontAlgn="base">
              <a:spcBef>
                <a:spcPct val="0"/>
              </a:spcBef>
              <a:spcAft>
                <a:spcPct val="0"/>
              </a:spcAft>
              <a:buFont typeface="Wingdings" pitchFamily="2" charset="2"/>
              <a:buChar char="§"/>
            </a:pPr>
            <a:endParaRPr lang="fr-FR" altLang="fr-FR" sz="1800" dirty="0">
              <a:solidFill>
                <a:srgbClr val="000000"/>
              </a:solidFill>
              <a:latin typeface="+mn-lt"/>
              <a:cs typeface="+mn-cs"/>
            </a:endParaRPr>
          </a:p>
          <a:p>
            <a:pPr marL="285750" lvl="0" indent="-285750" eaLnBrk="0" fontAlgn="base">
              <a:spcBef>
                <a:spcPct val="0"/>
              </a:spcBef>
              <a:spcAft>
                <a:spcPct val="0"/>
              </a:spcAft>
              <a:buFont typeface="Wingdings" pitchFamily="2" charset="2"/>
              <a:buChar char="§"/>
            </a:pPr>
            <a:r>
              <a:rPr lang="fr-FR" altLang="fr-FR" sz="1800" dirty="0">
                <a:solidFill>
                  <a:srgbClr val="000000"/>
                </a:solidFill>
                <a:latin typeface="+mn-lt"/>
                <a:cs typeface="+mn-cs"/>
              </a:rPr>
              <a:t>Un écart voix / sièges important</a:t>
            </a:r>
          </a:p>
          <a:p>
            <a:pPr marL="742950" lvl="1" indent="-285750" eaLnBrk="0" fontAlgn="base">
              <a:spcBef>
                <a:spcPct val="0"/>
              </a:spcBef>
              <a:spcAft>
                <a:spcPct val="0"/>
              </a:spcAft>
              <a:buFont typeface="Wingdings" pitchFamily="2" charset="2"/>
              <a:buChar char="Ø"/>
            </a:pPr>
            <a:r>
              <a:rPr lang="fr-FR" altLang="fr-FR" sz="1700" dirty="0">
                <a:solidFill>
                  <a:srgbClr val="000000"/>
                </a:solidFill>
                <a:latin typeface="+mn-lt"/>
                <a:cs typeface="+mn-cs"/>
              </a:rPr>
              <a:t>En 2017, LREM et ses alliés obtiennent 32 % des voix au premier tour et 61 % des sièges.</a:t>
            </a:r>
          </a:p>
          <a:p>
            <a:pPr marL="742950" lvl="1" indent="-285750" eaLnBrk="0" fontAlgn="base">
              <a:spcBef>
                <a:spcPct val="0"/>
              </a:spcBef>
              <a:spcAft>
                <a:spcPct val="0"/>
              </a:spcAft>
              <a:buFont typeface="Wingdings" pitchFamily="2" charset="2"/>
              <a:buChar char="Ø"/>
            </a:pPr>
            <a:endParaRPr lang="fr-FR" altLang="fr-FR" sz="1700" dirty="0">
              <a:solidFill>
                <a:srgbClr val="000000"/>
              </a:solidFill>
              <a:latin typeface="+mn-lt"/>
              <a:cs typeface="+mn-cs"/>
            </a:endParaRPr>
          </a:p>
          <a:p>
            <a:pPr marL="285750" lvl="0" indent="-285750" eaLnBrk="0" fontAlgn="base">
              <a:spcBef>
                <a:spcPct val="0"/>
              </a:spcBef>
              <a:spcAft>
                <a:spcPct val="0"/>
              </a:spcAft>
              <a:buFont typeface="Wingdings" pitchFamily="2" charset="2"/>
              <a:buChar char="§"/>
            </a:pPr>
            <a:r>
              <a:rPr lang="fr-FR" altLang="fr-FR" sz="1800" dirty="0">
                <a:solidFill>
                  <a:srgbClr val="000000"/>
                </a:solidFill>
                <a:latin typeface="+mn-lt"/>
                <a:cs typeface="+mn-cs"/>
              </a:rPr>
              <a:t>Des préférences déformées dès le vote</a:t>
            </a:r>
          </a:p>
          <a:p>
            <a:pPr marL="742950" lvl="1" indent="-285750" eaLnBrk="0" fontAlgn="base">
              <a:spcBef>
                <a:spcPct val="0"/>
              </a:spcBef>
              <a:spcAft>
                <a:spcPct val="0"/>
              </a:spcAft>
              <a:buFont typeface="Wingdings" pitchFamily="2" charset="2"/>
              <a:buChar char="Ø"/>
            </a:pPr>
            <a:r>
              <a:rPr lang="fr-FR" altLang="fr-FR" sz="1700" dirty="0"/>
              <a:t>Le scrutin majoritaire encourage le vote utile, les désistements et les stratégies d’alliance peu lisibles.</a:t>
            </a:r>
          </a:p>
          <a:p>
            <a:pPr marL="742950" lvl="1" indent="-285750" eaLnBrk="0" fontAlgn="base">
              <a:spcBef>
                <a:spcPct val="0"/>
              </a:spcBef>
              <a:spcAft>
                <a:spcPct val="0"/>
              </a:spcAft>
              <a:buFont typeface="Wingdings" pitchFamily="2" charset="2"/>
              <a:buChar char="Ø"/>
            </a:pPr>
            <a:endParaRPr lang="fr-FR" altLang="fr-FR" sz="1700" dirty="0"/>
          </a:p>
          <a:p>
            <a:pPr marL="285750" lvl="0" indent="-285750" eaLnBrk="0" fontAlgn="base">
              <a:spcBef>
                <a:spcPct val="0"/>
              </a:spcBef>
              <a:spcAft>
                <a:spcPct val="0"/>
              </a:spcAft>
              <a:buFont typeface="Wingdings" pitchFamily="2" charset="2"/>
              <a:buChar char="§"/>
            </a:pPr>
            <a:r>
              <a:rPr lang="fr-FR" altLang="fr-FR" sz="1800" dirty="0">
                <a:solidFill>
                  <a:srgbClr val="000000"/>
                </a:solidFill>
                <a:latin typeface="+mn-lt"/>
                <a:cs typeface="+mn-cs"/>
              </a:rPr>
              <a:t>Un avantage devenu moins évident</a:t>
            </a:r>
          </a:p>
          <a:p>
            <a:pPr marL="742950" lvl="1" indent="-285750" eaLnBrk="0" fontAlgn="base">
              <a:spcBef>
                <a:spcPct val="0"/>
              </a:spcBef>
              <a:spcAft>
                <a:spcPct val="0"/>
              </a:spcAft>
              <a:buFont typeface="Wingdings" pitchFamily="2" charset="2"/>
              <a:buChar char="Ø"/>
            </a:pPr>
            <a:r>
              <a:rPr lang="fr-FR" altLang="fr-FR" sz="1700" dirty="0"/>
              <a:t>Dans un paysage politique fragmenté, le scrutin majoritaire ne garantit plus une majorité stable.</a:t>
            </a:r>
          </a:p>
          <a:p>
            <a:pPr marL="183600" lvl="1" algn="just">
              <a:spcBef>
                <a:spcPts val="600"/>
              </a:spcBef>
              <a:defRPr/>
            </a:pPr>
            <a:endParaRPr lang="fr-FR" dirty="0"/>
          </a:p>
          <a:p>
            <a:pPr marL="183600" lvl="1" algn="just">
              <a:spcBef>
                <a:spcPts val="600"/>
              </a:spcBef>
              <a:defRPr/>
            </a:pPr>
            <a:r>
              <a:rPr lang="fr-FR" dirty="0">
                <a:solidFill>
                  <a:srgbClr val="004A99"/>
                </a:solidFill>
                <a:sym typeface="Wingdings" pitchFamily="2" charset="2"/>
              </a:rPr>
              <a:t> </a:t>
            </a:r>
            <a:r>
              <a:rPr lang="fr-FR" dirty="0">
                <a:solidFill>
                  <a:srgbClr val="004A99"/>
                </a:solidFill>
              </a:rPr>
              <a:t>U</a:t>
            </a:r>
            <a:r>
              <a:rPr lang="fr-FR" altLang="fr-FR" dirty="0">
                <a:solidFill>
                  <a:srgbClr val="004A99"/>
                </a:solidFill>
              </a:rPr>
              <a:t>ne dose de proportionnelle permettrait de mieux représenter les préférences, sans rompre le lien territorial.</a:t>
            </a:r>
          </a:p>
          <a:p>
            <a:pPr marL="183600" lvl="1" algn="just">
              <a:spcBef>
                <a:spcPts val="600"/>
              </a:spcBef>
              <a:defRPr/>
            </a:pPr>
            <a:r>
              <a:rPr lang="fr-FR" dirty="0">
                <a:solidFill>
                  <a:srgbClr val="004A99"/>
                </a:solidFill>
              </a:rPr>
              <a:t>  </a:t>
            </a:r>
          </a:p>
        </p:txBody>
      </p:sp>
      <p:sp>
        <p:nvSpPr>
          <p:cNvPr id="2" name="Espace réservé du numéro de diapositive 1">
            <a:extLst>
              <a:ext uri="{FF2B5EF4-FFF2-40B4-BE49-F238E27FC236}">
                <a16:creationId xmlns:a16="http://schemas.microsoft.com/office/drawing/2014/main" id="{F3C5F19D-7C0A-70B1-5503-439D02C5FF27}"/>
              </a:ext>
            </a:extLst>
          </p:cNvPr>
          <p:cNvSpPr>
            <a:spLocks noGrp="1"/>
          </p:cNvSpPr>
          <p:nvPr>
            <p:ph type="sldNum" sz="quarter" idx="2"/>
          </p:nvPr>
        </p:nvSpPr>
        <p:spPr/>
        <p:txBody>
          <a:bodyPr/>
          <a:lstStyle/>
          <a:p>
            <a:fld id="{86CB4B4D-7CA3-9044-876B-883B54F8677D}" type="slidenum">
              <a:rPr lang="fr-FR" smtClean="0"/>
              <a:t>17</a:t>
            </a:fld>
            <a:endParaRPr lang="fr-FR"/>
          </a:p>
        </p:txBody>
      </p:sp>
      <p:sp>
        <p:nvSpPr>
          <p:cNvPr id="3" name="object 4">
            <a:extLst>
              <a:ext uri="{FF2B5EF4-FFF2-40B4-BE49-F238E27FC236}">
                <a16:creationId xmlns:a16="http://schemas.microsoft.com/office/drawing/2014/main" id="{8694534E-9C00-797E-7EC4-8FA95D8662A0}"/>
              </a:ext>
            </a:extLst>
          </p:cNvPr>
          <p:cNvSpPr txBox="1"/>
          <p:nvPr/>
        </p:nvSpPr>
        <p:spPr>
          <a:xfrm>
            <a:off x="707374" y="6434328"/>
            <a:ext cx="801371" cy="1846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6" name="Connecteur droit 9">
            <a:extLst>
              <a:ext uri="{FF2B5EF4-FFF2-40B4-BE49-F238E27FC236}">
                <a16:creationId xmlns:a16="http://schemas.microsoft.com/office/drawing/2014/main" id="{CA5E3227-DC9D-73E9-C36A-C92AFD720F84}"/>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7" name="Titre 1">
            <a:extLst>
              <a:ext uri="{FF2B5EF4-FFF2-40B4-BE49-F238E27FC236}">
                <a16:creationId xmlns:a16="http://schemas.microsoft.com/office/drawing/2014/main" id="{A9AE8DC6-DADB-2691-714C-00CF453B65A3}"/>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2. Quelles réformes institutionnelles ?</a:t>
            </a:r>
          </a:p>
        </p:txBody>
      </p:sp>
      <p:sp>
        <p:nvSpPr>
          <p:cNvPr id="8" name="Title 1">
            <a:extLst>
              <a:ext uri="{FF2B5EF4-FFF2-40B4-BE49-F238E27FC236}">
                <a16:creationId xmlns:a16="http://schemas.microsoft.com/office/drawing/2014/main" id="{402F13ED-A138-3E39-CD62-A282B9C5D8D5}"/>
              </a:ext>
            </a:extLst>
          </p:cNvPr>
          <p:cNvSpPr txBox="1">
            <a:spLocks/>
          </p:cNvSpPr>
          <p:nvPr/>
        </p:nvSpPr>
        <p:spPr>
          <a:xfrm>
            <a:off x="467998" y="403550"/>
            <a:ext cx="8676002" cy="432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Réformer le mode de scrutin des élections législatives – 1/2</a:t>
            </a:r>
          </a:p>
        </p:txBody>
      </p:sp>
    </p:spTree>
    <p:extLst>
      <p:ext uri="{BB962C8B-B14F-4D97-AF65-F5344CB8AC3E}">
        <p14:creationId xmlns:p14="http://schemas.microsoft.com/office/powerpoint/2010/main" val="1570088687"/>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3E1A7-E013-26B4-ED19-08E0C0ED6F33}"/>
            </a:ext>
          </a:extLst>
        </p:cNvPr>
        <p:cNvGrpSpPr/>
        <p:nvPr/>
      </p:nvGrpSpPr>
      <p:grpSpPr>
        <a:xfrm>
          <a:off x="0" y="0"/>
          <a:ext cx="0" cy="0"/>
          <a:chOff x="0" y="0"/>
          <a:chExt cx="0" cy="0"/>
        </a:xfrm>
      </p:grpSpPr>
      <p:grpSp>
        <p:nvGrpSpPr>
          <p:cNvPr id="11" name="Groupe 10">
            <a:extLst>
              <a:ext uri="{FF2B5EF4-FFF2-40B4-BE49-F238E27FC236}">
                <a16:creationId xmlns:a16="http://schemas.microsoft.com/office/drawing/2014/main" id="{2838EC8C-949E-6907-9699-2A9E8B9419DE}"/>
              </a:ext>
            </a:extLst>
          </p:cNvPr>
          <p:cNvGrpSpPr/>
          <p:nvPr/>
        </p:nvGrpSpPr>
        <p:grpSpPr>
          <a:xfrm>
            <a:off x="467999" y="6357599"/>
            <a:ext cx="8028001" cy="366288"/>
            <a:chOff x="467999" y="6357599"/>
            <a:chExt cx="8028001" cy="366288"/>
          </a:xfrm>
        </p:grpSpPr>
        <p:sp>
          <p:nvSpPr>
            <p:cNvPr id="13" name="object 3">
              <a:extLst>
                <a:ext uri="{FF2B5EF4-FFF2-40B4-BE49-F238E27FC236}">
                  <a16:creationId xmlns:a16="http://schemas.microsoft.com/office/drawing/2014/main" id="{898AB1CA-E8D2-338D-2D26-D942500B1767}"/>
                </a:ext>
              </a:extLst>
            </p:cNvPr>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a:extLst>
                <a:ext uri="{FF2B5EF4-FFF2-40B4-BE49-F238E27FC236}">
                  <a16:creationId xmlns:a16="http://schemas.microsoft.com/office/drawing/2014/main" id="{79542EB1-638F-A5BF-6FC8-A5098C0D30BF}"/>
                </a:ext>
              </a:extLst>
            </p:cNvPr>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2" name="Espace réservé du numéro de diapositive 1">
            <a:extLst>
              <a:ext uri="{FF2B5EF4-FFF2-40B4-BE49-F238E27FC236}">
                <a16:creationId xmlns:a16="http://schemas.microsoft.com/office/drawing/2014/main" id="{F3C5F19D-7C0A-70B1-5503-439D02C5FF27}"/>
              </a:ext>
            </a:extLst>
          </p:cNvPr>
          <p:cNvSpPr>
            <a:spLocks noGrp="1"/>
          </p:cNvSpPr>
          <p:nvPr>
            <p:ph type="sldNum" sz="quarter" idx="2"/>
          </p:nvPr>
        </p:nvSpPr>
        <p:spPr/>
        <p:txBody>
          <a:bodyPr/>
          <a:lstStyle/>
          <a:p>
            <a:fld id="{86CB4B4D-7CA3-9044-876B-883B54F8677D}" type="slidenum">
              <a:rPr lang="fr-FR" smtClean="0"/>
              <a:t>18</a:t>
            </a:fld>
            <a:endParaRPr lang="fr-FR"/>
          </a:p>
        </p:txBody>
      </p:sp>
      <p:sp>
        <p:nvSpPr>
          <p:cNvPr id="3" name="object 4">
            <a:extLst>
              <a:ext uri="{FF2B5EF4-FFF2-40B4-BE49-F238E27FC236}">
                <a16:creationId xmlns:a16="http://schemas.microsoft.com/office/drawing/2014/main" id="{8694534E-9C00-797E-7EC4-8FA95D8662A0}"/>
              </a:ext>
            </a:extLst>
          </p:cNvPr>
          <p:cNvSpPr txBox="1"/>
          <p:nvPr/>
        </p:nvSpPr>
        <p:spPr>
          <a:xfrm>
            <a:off x="707374" y="6434328"/>
            <a:ext cx="801371" cy="1846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15" name="Espace réservé du contenu 2">
            <a:extLst>
              <a:ext uri="{FF2B5EF4-FFF2-40B4-BE49-F238E27FC236}">
                <a16:creationId xmlns:a16="http://schemas.microsoft.com/office/drawing/2014/main" id="{2C60AD29-F92D-4365-9386-622B00AFED9A}"/>
              </a:ext>
            </a:extLst>
          </p:cNvPr>
          <p:cNvSpPr txBox="1">
            <a:spLocks/>
          </p:cNvSpPr>
          <p:nvPr/>
        </p:nvSpPr>
        <p:spPr>
          <a:xfrm>
            <a:off x="467694" y="4954474"/>
            <a:ext cx="8004930" cy="918212"/>
          </a:xfrm>
          <a:prstGeom prst="rect">
            <a:avLst/>
          </a:prstGeom>
          <a:noFill/>
          <a:ln w="6350">
            <a:solidFill>
              <a:srgbClr val="004A99"/>
            </a:solidFill>
            <a:prstDash val="sysDash"/>
          </a:ln>
        </p:spPr>
        <p:txBody>
          <a:bodyPr lIns="90000" tIns="45000" rIns="90000" bIns="45000" anchor="ctr">
            <a:noAutofit/>
          </a:bodyPr>
          <a:lstStyle>
            <a:defPPr>
              <a:defRPr lang="fr-FR"/>
            </a:defPPr>
            <a:lvl1pPr marL="0" indent="0" algn="ctr" defTabSz="914400" rtl="0" eaLnBrk="1" latinLnBrk="0" hangingPunct="1">
              <a:lnSpc>
                <a:spcPct val="100000"/>
              </a:lnSpc>
              <a:buNone/>
              <a:tabLst>
                <a:tab pos="0" algn="l"/>
              </a:tabLst>
              <a:defRPr lang="fr-FR" sz="1200" b="0" strike="noStrike" kern="1200" spc="-1">
                <a:solidFill>
                  <a:srgbClr val="8B8B8B"/>
                </a:solidFill>
                <a:latin typeface="Calibri"/>
                <a:ea typeface="DejaVu Sans"/>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defRPr/>
            </a:pPr>
            <a:r>
              <a:rPr kumimoji="0" lang="fr-FR" sz="1800" b="1" i="0" u="none" strike="noStrike" kern="1200" cap="none" spc="-1" normalizeH="0" baseline="0" noProof="0" dirty="0">
                <a:ln>
                  <a:noFill/>
                </a:ln>
                <a:solidFill>
                  <a:srgbClr val="004A99"/>
                </a:solidFill>
                <a:effectLst/>
                <a:uLnTx/>
                <a:uFillTx/>
              </a:rPr>
              <a:t>Recommandation 4. </a:t>
            </a:r>
            <a:r>
              <a:rPr kumimoji="0" lang="fr-FR" sz="1800" i="0" u="none" strike="noStrike" kern="1200" cap="none" spc="-1" normalizeH="0" baseline="0" noProof="0" dirty="0">
                <a:ln>
                  <a:noFill/>
                </a:ln>
                <a:solidFill>
                  <a:srgbClr val="004A99"/>
                </a:solidFill>
                <a:effectLst/>
                <a:uLnTx/>
                <a:uFillTx/>
              </a:rPr>
              <a:t>Réformer le mode de scrutin des élections législatives selon un</a:t>
            </a:r>
          </a:p>
          <a:p>
            <a:pPr algn="just">
              <a:defRPr/>
            </a:pPr>
            <a:r>
              <a:rPr kumimoji="0" lang="fr-FR" sz="1800" i="0" u="none" strike="noStrike" kern="1200" cap="none" spc="-1" normalizeH="0" baseline="0" noProof="0" dirty="0">
                <a:ln>
                  <a:noFill/>
                </a:ln>
                <a:solidFill>
                  <a:srgbClr val="004A99"/>
                </a:solidFill>
                <a:effectLst/>
                <a:uLnTx/>
                <a:uFillTx/>
              </a:rPr>
              <a:t>système mixte introduisant une composante proportionnelle tout en conservant un ancrage territorial des élus.</a:t>
            </a:r>
            <a:endParaRPr lang="fr-FR" sz="1800" dirty="0">
              <a:solidFill>
                <a:srgbClr val="004A99"/>
              </a:solidFill>
              <a:cs typeface="Times New Roman" panose="02020603050405020304" pitchFamily="18" charset="0"/>
            </a:endParaRPr>
          </a:p>
        </p:txBody>
      </p:sp>
      <p:sp>
        <p:nvSpPr>
          <p:cNvPr id="17" name="Espace réservé du texte 2">
            <a:extLst>
              <a:ext uri="{FF2B5EF4-FFF2-40B4-BE49-F238E27FC236}">
                <a16:creationId xmlns:a16="http://schemas.microsoft.com/office/drawing/2014/main" id="{343275F2-B9A9-417E-9672-BC4CA48E04E8}"/>
              </a:ext>
            </a:extLst>
          </p:cNvPr>
          <p:cNvSpPr txBox="1">
            <a:spLocks/>
          </p:cNvSpPr>
          <p:nvPr/>
        </p:nvSpPr>
        <p:spPr>
          <a:xfrm>
            <a:off x="467695" y="1121854"/>
            <a:ext cx="8028306" cy="3508653"/>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lvl="0" algn="just" hangingPunct="1">
              <a:spcBef>
                <a:spcPts val="300"/>
              </a:spcBef>
              <a:buClr>
                <a:srgbClr val="1F497D"/>
              </a:buClr>
              <a:defRPr/>
            </a:pPr>
            <a:r>
              <a:rPr lang="fr-FR" sz="1800" b="1" dirty="0">
                <a:solidFill>
                  <a:srgbClr val="004C99"/>
                </a:solidFill>
                <a:cs typeface="Times New Roman" panose="02020603050405020304" pitchFamily="18" charset="0"/>
              </a:rPr>
              <a:t>Des limites à la proportionnelle qui peuvent être surmontées</a:t>
            </a:r>
          </a:p>
          <a:p>
            <a:pPr marL="469350" lvl="1" indent="-285750" algn="just">
              <a:spcBef>
                <a:spcPts val="600"/>
              </a:spcBef>
              <a:buFont typeface="Wingdings" panose="05000000000000000000" pitchFamily="2" charset="2"/>
              <a:buChar char="§"/>
              <a:defRPr/>
            </a:pPr>
            <a:r>
              <a:rPr lang="fr-FR" sz="1700" dirty="0"/>
              <a:t>Fragmentation maîtrisable : seuil de voix minimum, petites circonscriptions</a:t>
            </a:r>
          </a:p>
          <a:p>
            <a:pPr marL="469350" lvl="1" indent="-285750" algn="just">
              <a:spcBef>
                <a:spcPts val="600"/>
              </a:spcBef>
              <a:buFont typeface="Wingdings" panose="05000000000000000000" pitchFamily="2" charset="2"/>
              <a:buChar char="§"/>
              <a:defRPr/>
            </a:pPr>
            <a:r>
              <a:rPr lang="fr-FR" sz="1700" dirty="0"/>
              <a:t>Stabilité gouvernementale pourrait être favorisée par des contrats de coalition ou des motions de censure constructives</a:t>
            </a:r>
          </a:p>
          <a:p>
            <a:pPr marL="469350" lvl="1" indent="-285750" algn="just">
              <a:spcBef>
                <a:spcPts val="600"/>
              </a:spcBef>
              <a:buFont typeface="Wingdings" panose="05000000000000000000" pitchFamily="2" charset="2"/>
              <a:buChar char="§"/>
              <a:defRPr/>
            </a:pPr>
            <a:r>
              <a:rPr lang="fr-FR" sz="1700" dirty="0"/>
              <a:t>Compatibilité avec l’élection présidentielle au suffrage universel : Portugal, Pologne et Finlande en attestent</a:t>
            </a:r>
          </a:p>
          <a:p>
            <a:pPr marL="183600" lvl="1" algn="just">
              <a:spcBef>
                <a:spcPts val="600"/>
              </a:spcBef>
              <a:defRPr/>
            </a:pPr>
            <a:endParaRPr lang="fr-FR" sz="1700" dirty="0"/>
          </a:p>
          <a:p>
            <a:pPr lvl="0" algn="just" hangingPunct="1">
              <a:spcBef>
                <a:spcPts val="600"/>
              </a:spcBef>
              <a:buClr>
                <a:srgbClr val="1F497D"/>
              </a:buClr>
              <a:defRPr/>
            </a:pPr>
            <a:r>
              <a:rPr lang="fr-FR" sz="1800" b="1" dirty="0">
                <a:solidFill>
                  <a:srgbClr val="004C99"/>
                </a:solidFill>
                <a:cs typeface="Times New Roman" panose="02020603050405020304" pitchFamily="18" charset="0"/>
              </a:rPr>
              <a:t>Mettre en place un système mixte à ancrage territorial </a:t>
            </a:r>
          </a:p>
          <a:p>
            <a:pPr marL="469350" lvl="1" indent="-285750" algn="just">
              <a:spcBef>
                <a:spcPts val="600"/>
              </a:spcBef>
              <a:buFont typeface="Wingdings" panose="05000000000000000000" pitchFamily="2" charset="2"/>
              <a:buChar char="§"/>
              <a:defRPr/>
            </a:pPr>
            <a:r>
              <a:rPr lang="fr-FR" sz="1700" dirty="0"/>
              <a:t>Deux votes : un candidat de circonscription (majoritaire à deux tours) + liste départementale ouverte (proportionnelle)</a:t>
            </a:r>
          </a:p>
          <a:p>
            <a:pPr marL="469350" lvl="1" indent="-285750" algn="just">
              <a:spcBef>
                <a:spcPts val="600"/>
              </a:spcBef>
              <a:buFont typeface="Wingdings" panose="05000000000000000000" pitchFamily="2" charset="2"/>
              <a:buChar char="§"/>
              <a:defRPr/>
            </a:pPr>
            <a:r>
              <a:rPr lang="fr-FR" sz="1700" dirty="0"/>
              <a:t>Avec des listes ouvertes pour préserver la responsabilité individuelle des élus</a:t>
            </a:r>
          </a:p>
        </p:txBody>
      </p:sp>
      <p:sp>
        <p:nvSpPr>
          <p:cNvPr id="4" name="Connecteur droit 9">
            <a:extLst>
              <a:ext uri="{FF2B5EF4-FFF2-40B4-BE49-F238E27FC236}">
                <a16:creationId xmlns:a16="http://schemas.microsoft.com/office/drawing/2014/main" id="{75226BCD-6728-1961-EB5B-9966EF021BBF}"/>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5" name="Titre 1">
            <a:extLst>
              <a:ext uri="{FF2B5EF4-FFF2-40B4-BE49-F238E27FC236}">
                <a16:creationId xmlns:a16="http://schemas.microsoft.com/office/drawing/2014/main" id="{444281FC-BA16-C00E-44B4-459F11BCFAD2}"/>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2. Quelles réformes institutionnelles ?</a:t>
            </a:r>
          </a:p>
        </p:txBody>
      </p:sp>
      <p:sp>
        <p:nvSpPr>
          <p:cNvPr id="6" name="Title 1">
            <a:extLst>
              <a:ext uri="{FF2B5EF4-FFF2-40B4-BE49-F238E27FC236}">
                <a16:creationId xmlns:a16="http://schemas.microsoft.com/office/drawing/2014/main" id="{98004D77-CF9A-B1F9-643A-7D774E3657C0}"/>
              </a:ext>
            </a:extLst>
          </p:cNvPr>
          <p:cNvSpPr txBox="1">
            <a:spLocks/>
          </p:cNvSpPr>
          <p:nvPr/>
        </p:nvSpPr>
        <p:spPr>
          <a:xfrm>
            <a:off x="467998" y="403550"/>
            <a:ext cx="8676002" cy="432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Réformer le mode de scrutin des élections législatives – 2/2</a:t>
            </a:r>
          </a:p>
        </p:txBody>
      </p:sp>
    </p:spTree>
    <p:extLst>
      <p:ext uri="{BB962C8B-B14F-4D97-AF65-F5344CB8AC3E}">
        <p14:creationId xmlns:p14="http://schemas.microsoft.com/office/powerpoint/2010/main" val="2975562096"/>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e 10"/>
          <p:cNvGrpSpPr/>
          <p:nvPr/>
        </p:nvGrpSpPr>
        <p:grpSpPr>
          <a:xfrm>
            <a:off x="467999" y="6357599"/>
            <a:ext cx="8028001" cy="366288"/>
            <a:chOff x="467999" y="6357599"/>
            <a:chExt cx="8028001" cy="366288"/>
          </a:xfrm>
        </p:grpSpPr>
        <p:sp>
          <p:nvSpPr>
            <p:cNvPr id="13" name="object 3"/>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16" name="Titre 1">
            <a:extLst>
              <a:ext uri="{FF2B5EF4-FFF2-40B4-BE49-F238E27FC236}">
                <a16:creationId xmlns:a16="http://schemas.microsoft.com/office/drawing/2014/main" id="{5BC94123-6810-B982-F95C-71FA884689EE}"/>
              </a:ext>
            </a:extLst>
          </p:cNvPr>
          <p:cNvSpPr txBox="1">
            <a:spLocks/>
          </p:cNvSpPr>
          <p:nvPr/>
        </p:nvSpPr>
        <p:spPr>
          <a:xfrm>
            <a:off x="557847" y="-1277483"/>
            <a:ext cx="8028306" cy="8334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500" dirty="0">
                <a:solidFill>
                  <a:srgbClr val="004A99"/>
                </a:solidFill>
              </a:rPr>
              <a:t>Promouvoir davantage la démocratie participative</a:t>
            </a:r>
          </a:p>
        </p:txBody>
      </p:sp>
      <p:sp>
        <p:nvSpPr>
          <p:cNvPr id="18" name="Espace réservé du texte 2">
            <a:extLst>
              <a:ext uri="{FF2B5EF4-FFF2-40B4-BE49-F238E27FC236}">
                <a16:creationId xmlns:a16="http://schemas.microsoft.com/office/drawing/2014/main" id="{E34B3B54-D9BA-4472-9B1B-4036898E3FBC}"/>
              </a:ext>
            </a:extLst>
          </p:cNvPr>
          <p:cNvSpPr txBox="1">
            <a:spLocks/>
          </p:cNvSpPr>
          <p:nvPr/>
        </p:nvSpPr>
        <p:spPr>
          <a:xfrm>
            <a:off x="434226" y="1090595"/>
            <a:ext cx="8028306" cy="630942"/>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350" lvl="1" indent="-285750" algn="just">
              <a:spcBef>
                <a:spcPts val="600"/>
              </a:spcBef>
              <a:buFont typeface="Wingdings" panose="05000000000000000000" pitchFamily="2" charset="2"/>
              <a:buChar char="§"/>
              <a:defRPr/>
            </a:pPr>
            <a:endParaRPr lang="fr-FR" dirty="0"/>
          </a:p>
          <a:p>
            <a:pPr marL="183600" lvl="1" algn="just">
              <a:spcBef>
                <a:spcPts val="600"/>
              </a:spcBef>
              <a:defRPr/>
            </a:pPr>
            <a:endParaRPr lang="fr-FR" dirty="0"/>
          </a:p>
        </p:txBody>
      </p:sp>
      <p:sp>
        <p:nvSpPr>
          <p:cNvPr id="2" name="Espace réservé du numéro de diapositive 1"/>
          <p:cNvSpPr>
            <a:spLocks noGrp="1"/>
          </p:cNvSpPr>
          <p:nvPr>
            <p:ph type="sldNum" sz="quarter" idx="2"/>
          </p:nvPr>
        </p:nvSpPr>
        <p:spPr/>
        <p:txBody>
          <a:bodyPr/>
          <a:lstStyle/>
          <a:p>
            <a:fld id="{86CB4B4D-7CA3-9044-876B-883B54F8677D}" type="slidenum">
              <a:rPr lang="fr-FR" smtClean="0"/>
              <a:t>19</a:t>
            </a:fld>
            <a:endParaRPr lang="fr-FR"/>
          </a:p>
        </p:txBody>
      </p:sp>
      <p:sp>
        <p:nvSpPr>
          <p:cNvPr id="3" name="object 4">
            <a:extLst>
              <a:ext uri="{FF2B5EF4-FFF2-40B4-BE49-F238E27FC236}">
                <a16:creationId xmlns:a16="http://schemas.microsoft.com/office/drawing/2014/main" id="{D1044F1A-6CDE-DFC4-D0F1-F7EF159A49C6}"/>
              </a:ext>
            </a:extLst>
          </p:cNvPr>
          <p:cNvSpPr txBox="1"/>
          <p:nvPr/>
        </p:nvSpPr>
        <p:spPr>
          <a:xfrm>
            <a:off x="707374" y="6434328"/>
            <a:ext cx="801371" cy="1846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19" name="Espace réservé du texte 2">
            <a:extLst>
              <a:ext uri="{FF2B5EF4-FFF2-40B4-BE49-F238E27FC236}">
                <a16:creationId xmlns:a16="http://schemas.microsoft.com/office/drawing/2014/main" id="{E34B3B54-D9BA-4472-9B1B-4036898E3FBC}"/>
              </a:ext>
            </a:extLst>
          </p:cNvPr>
          <p:cNvSpPr txBox="1">
            <a:spLocks/>
          </p:cNvSpPr>
          <p:nvPr/>
        </p:nvSpPr>
        <p:spPr>
          <a:xfrm>
            <a:off x="457602" y="913949"/>
            <a:ext cx="8028306" cy="4478149"/>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lvl="0" algn="just" hangingPunct="1">
              <a:spcBef>
                <a:spcPts val="300"/>
              </a:spcBef>
              <a:buClr>
                <a:srgbClr val="1F497D"/>
              </a:buClr>
              <a:defRPr/>
            </a:pPr>
            <a:endParaRPr lang="fr-FR" sz="1800" b="1" dirty="0">
              <a:solidFill>
                <a:srgbClr val="004C99"/>
              </a:solidFill>
              <a:cs typeface="Times New Roman" panose="02020603050405020304" pitchFamily="18" charset="0"/>
            </a:endParaRPr>
          </a:p>
          <a:p>
            <a:pPr lvl="0" algn="just" hangingPunct="1">
              <a:spcBef>
                <a:spcPts val="300"/>
              </a:spcBef>
              <a:buClr>
                <a:srgbClr val="1F497D"/>
              </a:buClr>
              <a:defRPr/>
            </a:pPr>
            <a:r>
              <a:rPr lang="fr-FR" sz="1800" b="1" dirty="0">
                <a:solidFill>
                  <a:srgbClr val="004C99"/>
                </a:solidFill>
                <a:cs typeface="Times New Roman" panose="02020603050405020304" pitchFamily="18" charset="0"/>
              </a:rPr>
              <a:t>Une demande forte</a:t>
            </a:r>
          </a:p>
          <a:p>
            <a:pPr marL="469350" lvl="1" indent="-285750" algn="just" hangingPunct="1">
              <a:spcBef>
                <a:spcPts val="600"/>
              </a:spcBef>
              <a:buFont typeface="Wingdings" panose="05000000000000000000" pitchFamily="2" charset="2"/>
              <a:buChar char="§"/>
              <a:defRPr/>
            </a:pPr>
            <a:r>
              <a:rPr lang="fr-FR" sz="1700" kern="1200" dirty="0">
                <a:solidFill>
                  <a:prstClr val="black"/>
                </a:solidFill>
              </a:rPr>
              <a:t>72 % des Français estiment que la démocratie fonctionnerait mieux avec plus de participation directe, une fraction en hausse continue depuis 2021.</a:t>
            </a:r>
          </a:p>
          <a:p>
            <a:pPr marL="469350" lvl="1" indent="-285750" algn="just" hangingPunct="1">
              <a:spcBef>
                <a:spcPts val="600"/>
              </a:spcBef>
              <a:buFont typeface="Wingdings" panose="05000000000000000000" pitchFamily="2" charset="2"/>
              <a:buChar char="§"/>
              <a:defRPr/>
            </a:pPr>
            <a:r>
              <a:rPr lang="fr-FR" sz="1700" kern="1200" dirty="0">
                <a:solidFill>
                  <a:prstClr val="black"/>
                </a:solidFill>
              </a:rPr>
              <a:t>Préférence pour une implication accrue des citoyens aux différentes étapes du processus politique (mise à l’agenda, ratifications des décisions)</a:t>
            </a:r>
          </a:p>
          <a:p>
            <a:pPr marL="469350" lvl="1" indent="-285750" algn="just" hangingPunct="1">
              <a:spcBef>
                <a:spcPts val="600"/>
              </a:spcBef>
              <a:buFont typeface="Wingdings" panose="05000000000000000000" pitchFamily="2" charset="2"/>
              <a:buChar char="§"/>
              <a:defRPr/>
            </a:pPr>
            <a:r>
              <a:rPr lang="fr-FR" sz="1700" kern="1200" dirty="0">
                <a:solidFill>
                  <a:prstClr val="black"/>
                </a:solidFill>
              </a:rPr>
              <a:t>Sans suites données aux recommandations, dispositifs peuvent générer de la frustration et de la défiance supplémentaire</a:t>
            </a:r>
          </a:p>
          <a:p>
            <a:pPr marL="183600" lvl="1" algn="just" hangingPunct="1">
              <a:spcBef>
                <a:spcPts val="600"/>
              </a:spcBef>
              <a:defRPr/>
            </a:pPr>
            <a:endParaRPr lang="fr-FR" sz="1700" kern="1200" dirty="0">
              <a:solidFill>
                <a:prstClr val="black"/>
              </a:solidFill>
            </a:endParaRPr>
          </a:p>
          <a:p>
            <a:pPr algn="just" hangingPunct="1">
              <a:spcBef>
                <a:spcPts val="300"/>
              </a:spcBef>
              <a:buClr>
                <a:srgbClr val="1F497D"/>
              </a:buClr>
              <a:defRPr/>
            </a:pPr>
            <a:r>
              <a:rPr lang="fr-FR" sz="1800" b="1" dirty="0">
                <a:solidFill>
                  <a:srgbClr val="004C99"/>
                </a:solidFill>
                <a:cs typeface="Times New Roman" panose="02020603050405020304" pitchFamily="18" charset="0"/>
              </a:rPr>
              <a:t>Des effets documentés</a:t>
            </a:r>
          </a:p>
          <a:p>
            <a:pPr marL="469350" lvl="1" indent="-285750" algn="just" hangingPunct="1">
              <a:spcBef>
                <a:spcPts val="600"/>
              </a:spcBef>
              <a:buFont typeface="Wingdings" panose="05000000000000000000" pitchFamily="2" charset="2"/>
              <a:buChar char="§"/>
              <a:defRPr/>
            </a:pPr>
            <a:r>
              <a:rPr lang="fr-FR" sz="1700" kern="1200" dirty="0">
                <a:solidFill>
                  <a:prstClr val="black"/>
                </a:solidFill>
              </a:rPr>
              <a:t>Réduction de la polarisation, délibérations fructueuses</a:t>
            </a:r>
          </a:p>
          <a:p>
            <a:pPr marL="469350" lvl="1" indent="-285750" algn="just" hangingPunct="1">
              <a:spcBef>
                <a:spcPts val="600"/>
              </a:spcBef>
              <a:buFont typeface="Wingdings" panose="05000000000000000000" pitchFamily="2" charset="2"/>
              <a:buChar char="§"/>
              <a:defRPr/>
            </a:pPr>
            <a:r>
              <a:rPr lang="fr-FR" sz="1700" kern="1200" dirty="0">
                <a:solidFill>
                  <a:prstClr val="black"/>
                </a:solidFill>
              </a:rPr>
              <a:t>Meilleure allocation des ressources publiques</a:t>
            </a:r>
          </a:p>
          <a:p>
            <a:pPr marL="469350" lvl="1" indent="-285750" algn="just" hangingPunct="1">
              <a:spcBef>
                <a:spcPts val="600"/>
              </a:spcBef>
              <a:buFont typeface="Wingdings" panose="05000000000000000000" pitchFamily="2" charset="2"/>
              <a:buChar char="§"/>
              <a:defRPr/>
            </a:pPr>
            <a:r>
              <a:rPr lang="fr-FR" sz="1700" kern="1200" dirty="0">
                <a:solidFill>
                  <a:prstClr val="black"/>
                </a:solidFill>
              </a:rPr>
              <a:t>Réduction des dépenses publiques</a:t>
            </a:r>
          </a:p>
          <a:p>
            <a:pPr marL="469350" lvl="1" indent="-285750" algn="just" hangingPunct="1">
              <a:spcBef>
                <a:spcPts val="600"/>
              </a:spcBef>
              <a:buFont typeface="Wingdings" panose="05000000000000000000" pitchFamily="2" charset="2"/>
              <a:buChar char="§"/>
              <a:defRPr/>
            </a:pPr>
            <a:endParaRPr lang="fr-FR" sz="1700" kern="1200" dirty="0">
              <a:solidFill>
                <a:prstClr val="black"/>
              </a:solidFill>
            </a:endParaRPr>
          </a:p>
        </p:txBody>
      </p:sp>
      <p:sp>
        <p:nvSpPr>
          <p:cNvPr id="4" name="Connecteur droit 9">
            <a:extLst>
              <a:ext uri="{FF2B5EF4-FFF2-40B4-BE49-F238E27FC236}">
                <a16:creationId xmlns:a16="http://schemas.microsoft.com/office/drawing/2014/main" id="{EBECFE1F-64EE-F664-99FC-D0C8606B20DC}"/>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5" name="Titre 1">
            <a:extLst>
              <a:ext uri="{FF2B5EF4-FFF2-40B4-BE49-F238E27FC236}">
                <a16:creationId xmlns:a16="http://schemas.microsoft.com/office/drawing/2014/main" id="{78989100-9FB9-1FE1-6599-D6452BD13EB3}"/>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2. Quelles réformes institutionnelles ?</a:t>
            </a:r>
          </a:p>
        </p:txBody>
      </p:sp>
      <p:sp>
        <p:nvSpPr>
          <p:cNvPr id="6" name="Title 1">
            <a:extLst>
              <a:ext uri="{FF2B5EF4-FFF2-40B4-BE49-F238E27FC236}">
                <a16:creationId xmlns:a16="http://schemas.microsoft.com/office/drawing/2014/main" id="{8D96F61D-9A67-E786-F8DF-1C77908E016C}"/>
              </a:ext>
            </a:extLst>
          </p:cNvPr>
          <p:cNvSpPr txBox="1">
            <a:spLocks/>
          </p:cNvSpPr>
          <p:nvPr/>
        </p:nvSpPr>
        <p:spPr>
          <a:xfrm>
            <a:off x="467998" y="403550"/>
            <a:ext cx="8676002" cy="432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Promouvoir davantage la démocratie participative – 1/2</a:t>
            </a:r>
          </a:p>
          <a:p>
            <a:pPr hangingPunct="1"/>
            <a:endParaRPr lang="fr-FR" sz="2400" dirty="0">
              <a:solidFill>
                <a:srgbClr val="004A99"/>
              </a:solidFill>
            </a:endParaRPr>
          </a:p>
        </p:txBody>
      </p:sp>
    </p:spTree>
    <p:extLst>
      <p:ext uri="{BB962C8B-B14F-4D97-AF65-F5344CB8AC3E}">
        <p14:creationId xmlns:p14="http://schemas.microsoft.com/office/powerpoint/2010/main" val="135801958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D516C-1318-66FE-792B-2CE062910B07}"/>
            </a:ext>
          </a:extLst>
        </p:cNvPr>
        <p:cNvGrpSpPr/>
        <p:nvPr/>
      </p:nvGrpSpPr>
      <p:grpSpPr>
        <a:xfrm>
          <a:off x="0" y="0"/>
          <a:ext cx="0" cy="0"/>
          <a:chOff x="0" y="0"/>
          <a:chExt cx="0" cy="0"/>
        </a:xfrm>
      </p:grpSpPr>
      <p:sp>
        <p:nvSpPr>
          <p:cNvPr id="72" name="Titre 1">
            <a:extLst>
              <a:ext uri="{FF2B5EF4-FFF2-40B4-BE49-F238E27FC236}">
                <a16:creationId xmlns:a16="http://schemas.microsoft.com/office/drawing/2014/main" id="{C056EA87-3A78-594A-ADD2-F03C674510C3}"/>
              </a:ext>
            </a:extLst>
          </p:cNvPr>
          <p:cNvSpPr txBox="1">
            <a:spLocks noGrp="1"/>
          </p:cNvSpPr>
          <p:nvPr>
            <p:ph type="title"/>
          </p:nvPr>
        </p:nvSpPr>
        <p:spPr>
          <a:xfrm>
            <a:off x="467998" y="348994"/>
            <a:ext cx="7544763" cy="430889"/>
          </a:xfrm>
          <a:prstGeom prst="rect">
            <a:avLst/>
          </a:prstGeom>
        </p:spPr>
        <p:txBody>
          <a:bodyPr/>
          <a:lstStyle>
            <a:lvl1pPr>
              <a:defRPr sz="2800">
                <a:solidFill>
                  <a:srgbClr val="004A99"/>
                </a:solidFill>
              </a:defRPr>
            </a:lvl1pPr>
          </a:lstStyle>
          <a:p>
            <a:r>
              <a:rPr lang="fr-FR" dirty="0"/>
              <a:t>Introduction</a:t>
            </a:r>
            <a:endParaRPr dirty="0"/>
          </a:p>
        </p:txBody>
      </p:sp>
      <p:grpSp>
        <p:nvGrpSpPr>
          <p:cNvPr id="5" name="Groupe 4">
            <a:extLst>
              <a:ext uri="{FF2B5EF4-FFF2-40B4-BE49-F238E27FC236}">
                <a16:creationId xmlns:a16="http://schemas.microsoft.com/office/drawing/2014/main" id="{39C40DFF-97EC-3896-8BA5-0301FBEECAF2}"/>
              </a:ext>
            </a:extLst>
          </p:cNvPr>
          <p:cNvGrpSpPr/>
          <p:nvPr/>
        </p:nvGrpSpPr>
        <p:grpSpPr>
          <a:xfrm>
            <a:off x="467998" y="990600"/>
            <a:ext cx="8028306" cy="5733287"/>
            <a:chOff x="467998" y="990600"/>
            <a:chExt cx="8028306" cy="5733287"/>
          </a:xfrm>
        </p:grpSpPr>
        <p:sp>
          <p:nvSpPr>
            <p:cNvPr id="74" name="object 3">
              <a:extLst>
                <a:ext uri="{FF2B5EF4-FFF2-40B4-BE49-F238E27FC236}">
                  <a16:creationId xmlns:a16="http://schemas.microsoft.com/office/drawing/2014/main" id="{796D221D-FB1C-8EE0-7DBC-8EDD64E42C46}"/>
                </a:ext>
              </a:extLst>
            </p:cNvPr>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75" name="object 4" descr="object 4">
              <a:extLst>
                <a:ext uri="{FF2B5EF4-FFF2-40B4-BE49-F238E27FC236}">
                  <a16:creationId xmlns:a16="http://schemas.microsoft.com/office/drawing/2014/main" id="{46A182F7-82EF-7EE0-F963-2E3F2CBE1EC8}"/>
                </a:ext>
              </a:extLst>
            </p:cNvPr>
            <p:cNvPicPr>
              <a:picLocks noChangeAspect="1"/>
            </p:cNvPicPr>
            <p:nvPr/>
          </p:nvPicPr>
          <p:blipFill>
            <a:blip r:embed="rId2"/>
            <a:stretch>
              <a:fillRect/>
            </a:stretch>
          </p:blipFill>
          <p:spPr>
            <a:xfrm>
              <a:off x="3313176" y="6446518"/>
              <a:ext cx="2746249" cy="277369"/>
            </a:xfrm>
            <a:prstGeom prst="rect">
              <a:avLst/>
            </a:prstGeom>
            <a:ln w="12700">
              <a:miter lim="400000"/>
            </a:ln>
          </p:spPr>
        </p:pic>
        <p:sp>
          <p:nvSpPr>
            <p:cNvPr id="77" name="Connecteur droit 9">
              <a:extLst>
                <a:ext uri="{FF2B5EF4-FFF2-40B4-BE49-F238E27FC236}">
                  <a16:creationId xmlns:a16="http://schemas.microsoft.com/office/drawing/2014/main" id="{A0F7E05D-A55A-9ABD-A441-9499458CFC38}"/>
                </a:ext>
              </a:extLst>
            </p:cNvPr>
            <p:cNvSpPr/>
            <p:nvPr/>
          </p:nvSpPr>
          <p:spPr>
            <a:xfrm>
              <a:off x="467998" y="990600"/>
              <a:ext cx="8028306" cy="0"/>
            </a:xfrm>
            <a:prstGeom prst="line">
              <a:avLst/>
            </a:prstGeom>
            <a:ln w="12700">
              <a:solidFill>
                <a:srgbClr val="004A99"/>
              </a:solidFill>
              <a:prstDash val="sysDot"/>
            </a:ln>
          </p:spPr>
          <p:txBody>
            <a:bodyPr lIns="45719" rIns="45719"/>
            <a:lstStyle/>
            <a:p>
              <a:endParaRPr dirty="0"/>
            </a:p>
          </p:txBody>
        </p:sp>
      </p:grpSp>
      <p:sp>
        <p:nvSpPr>
          <p:cNvPr id="10" name="Espace réservé du texte 2">
            <a:extLst>
              <a:ext uri="{FF2B5EF4-FFF2-40B4-BE49-F238E27FC236}">
                <a16:creationId xmlns:a16="http://schemas.microsoft.com/office/drawing/2014/main" id="{DF2ED205-6B57-4277-28C5-294BA5033490}"/>
              </a:ext>
            </a:extLst>
          </p:cNvPr>
          <p:cNvSpPr txBox="1">
            <a:spLocks/>
          </p:cNvSpPr>
          <p:nvPr/>
        </p:nvSpPr>
        <p:spPr>
          <a:xfrm>
            <a:off x="467998" y="845276"/>
            <a:ext cx="8021444" cy="5463034"/>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lvl="0" eaLnBrk="0"/>
            <a:endParaRPr lang="fr-FR" altLang="fr-FR" sz="2000" b="1" dirty="0">
              <a:solidFill>
                <a:srgbClr val="004A99"/>
              </a:solidFill>
              <a:latin typeface="Calibri" panose="020F0502020204030204" pitchFamily="34" charset="0"/>
              <a:cs typeface="Calibri" panose="020F0502020204030204" pitchFamily="34" charset="0"/>
            </a:endParaRPr>
          </a:p>
          <a:p>
            <a:pPr lvl="0" eaLnBrk="0"/>
            <a:r>
              <a:rPr lang="fr-FR" altLang="fr-FR" sz="2000" b="1" dirty="0">
                <a:solidFill>
                  <a:srgbClr val="004A99"/>
                </a:solidFill>
                <a:latin typeface="Calibri" panose="020F0502020204030204" pitchFamily="34" charset="0"/>
                <a:cs typeface="Calibri" panose="020F0502020204030204" pitchFamily="34" charset="0"/>
              </a:rPr>
              <a:t>La démocratie française donne des signes d’essoufflement :</a:t>
            </a:r>
          </a:p>
          <a:p>
            <a:pPr marL="525600" lvl="1" indent="-342000" algn="just" eaLnBrk="0" hangingPunct="1">
              <a:spcBef>
                <a:spcPts val="600"/>
              </a:spcBef>
              <a:buFont typeface="Wingdings" panose="05000000000000000000" pitchFamily="2" charset="2"/>
              <a:buChar char="§"/>
              <a:defRPr/>
            </a:pPr>
            <a:r>
              <a:rPr lang="fr-FR" altLang="fr-FR" kern="1200" dirty="0">
                <a:solidFill>
                  <a:prstClr val="black"/>
                </a:solidFill>
                <a:latin typeface="Calibri" panose="020F0502020204030204" pitchFamily="34" charset="0"/>
                <a:cs typeface="Calibri" panose="020F0502020204030204" pitchFamily="34" charset="0"/>
              </a:rPr>
              <a:t>Défiance institutionnelle</a:t>
            </a:r>
          </a:p>
          <a:p>
            <a:pPr marL="525600" lvl="1" indent="-342000" algn="just" eaLnBrk="0" hangingPunct="1">
              <a:spcBef>
                <a:spcPts val="600"/>
              </a:spcBef>
              <a:buFont typeface="Wingdings" panose="05000000000000000000" pitchFamily="2" charset="2"/>
              <a:buChar char="§"/>
              <a:defRPr/>
            </a:pPr>
            <a:r>
              <a:rPr lang="fr-FR" altLang="fr-FR" kern="1200" dirty="0">
                <a:solidFill>
                  <a:prstClr val="black"/>
                </a:solidFill>
                <a:latin typeface="Calibri" panose="020F0502020204030204" pitchFamily="34" charset="0"/>
                <a:cs typeface="Calibri" panose="020F0502020204030204" pitchFamily="34" charset="0"/>
              </a:rPr>
              <a:t>Recul de la participation électorale</a:t>
            </a:r>
          </a:p>
          <a:p>
            <a:pPr marL="525600" lvl="1" indent="-342000" algn="just" eaLnBrk="0" hangingPunct="1">
              <a:spcBef>
                <a:spcPts val="600"/>
              </a:spcBef>
              <a:buFont typeface="Wingdings" panose="05000000000000000000" pitchFamily="2" charset="2"/>
              <a:buChar char="§"/>
              <a:defRPr/>
            </a:pPr>
            <a:r>
              <a:rPr lang="fr-FR" altLang="fr-FR" kern="1200" dirty="0">
                <a:solidFill>
                  <a:prstClr val="black"/>
                </a:solidFill>
                <a:latin typeface="Calibri" panose="020F0502020204030204" pitchFamily="34" charset="0"/>
                <a:cs typeface="Calibri" panose="020F0502020204030204" pitchFamily="34" charset="0"/>
              </a:rPr>
              <a:t>Montée du vote populiste et de la polarisation</a:t>
            </a:r>
          </a:p>
          <a:p>
            <a:pPr marL="525600" lvl="1" indent="-342000" algn="just" eaLnBrk="0" hangingPunct="1">
              <a:spcBef>
                <a:spcPts val="600"/>
              </a:spcBef>
              <a:buFont typeface="Wingdings" panose="05000000000000000000" pitchFamily="2" charset="2"/>
              <a:buChar char="§"/>
              <a:defRPr/>
            </a:pPr>
            <a:r>
              <a:rPr lang="fr-FR" altLang="fr-FR" kern="1200" dirty="0">
                <a:solidFill>
                  <a:prstClr val="black"/>
                </a:solidFill>
                <a:latin typeface="Calibri" panose="020F0502020204030204" pitchFamily="34" charset="0"/>
                <a:cs typeface="Calibri" panose="020F0502020204030204" pitchFamily="34" charset="0"/>
              </a:rPr>
              <a:t>Fragilisation de la fonction élective</a:t>
            </a:r>
          </a:p>
          <a:p>
            <a:pPr lvl="0" eaLnBrk="0"/>
            <a:endParaRPr lang="fr-FR" altLang="fr-FR" sz="2000" b="1" dirty="0">
              <a:solidFill>
                <a:srgbClr val="004A99"/>
              </a:solidFill>
              <a:latin typeface="Calibri" panose="020F0502020204030204" pitchFamily="34" charset="0"/>
              <a:cs typeface="Calibri" panose="020F0502020204030204" pitchFamily="34" charset="0"/>
            </a:endParaRPr>
          </a:p>
          <a:p>
            <a:pPr lvl="0" eaLnBrk="0"/>
            <a:r>
              <a:rPr lang="fr-FR" altLang="fr-FR" sz="2000" b="1" dirty="0">
                <a:solidFill>
                  <a:srgbClr val="004A99"/>
                </a:solidFill>
                <a:latin typeface="Calibri" panose="020F0502020204030204" pitchFamily="34" charset="0"/>
                <a:cs typeface="Calibri" panose="020F0502020204030204" pitchFamily="34" charset="0"/>
              </a:rPr>
              <a:t>Ces tendances pèsent sur :</a:t>
            </a:r>
          </a:p>
          <a:p>
            <a:pPr marL="525600" lvl="1" indent="-342000" algn="just" eaLnBrk="0" hangingPunct="1">
              <a:spcBef>
                <a:spcPts val="600"/>
              </a:spcBef>
              <a:buFont typeface="Wingdings" panose="05000000000000000000" pitchFamily="2" charset="2"/>
              <a:buChar char="§"/>
              <a:defRPr/>
            </a:pPr>
            <a:r>
              <a:rPr lang="fr-FR" altLang="fr-FR" kern="1200" dirty="0">
                <a:solidFill>
                  <a:prstClr val="black"/>
                </a:solidFill>
                <a:latin typeface="Calibri" panose="020F0502020204030204" pitchFamily="34" charset="0"/>
                <a:cs typeface="Calibri" panose="020F0502020204030204" pitchFamily="34" charset="0"/>
              </a:rPr>
              <a:t>La légitimité des décisions publiques</a:t>
            </a:r>
          </a:p>
          <a:p>
            <a:pPr marL="525600" lvl="1" indent="-342000" algn="just" eaLnBrk="0" hangingPunct="1">
              <a:spcBef>
                <a:spcPts val="600"/>
              </a:spcBef>
              <a:buFont typeface="Wingdings" panose="05000000000000000000" pitchFamily="2" charset="2"/>
              <a:buChar char="§"/>
              <a:defRPr/>
            </a:pPr>
            <a:r>
              <a:rPr lang="fr-FR" altLang="fr-FR" kern="1200" dirty="0">
                <a:solidFill>
                  <a:prstClr val="black"/>
                </a:solidFill>
                <a:latin typeface="Calibri" panose="020F0502020204030204" pitchFamily="34" charset="0"/>
                <a:cs typeface="Calibri" panose="020F0502020204030204" pitchFamily="34" charset="0"/>
              </a:rPr>
              <a:t>Le consentement à l’impôt</a:t>
            </a:r>
          </a:p>
          <a:p>
            <a:pPr marL="525600" lvl="1" indent="-342000" algn="just" eaLnBrk="0" hangingPunct="1">
              <a:spcBef>
                <a:spcPts val="600"/>
              </a:spcBef>
              <a:buFont typeface="Wingdings" panose="05000000000000000000" pitchFamily="2" charset="2"/>
              <a:buChar char="§"/>
              <a:defRPr/>
            </a:pPr>
            <a:r>
              <a:rPr lang="fr-FR" altLang="fr-FR" kern="1200" dirty="0">
                <a:solidFill>
                  <a:prstClr val="black"/>
                </a:solidFill>
                <a:latin typeface="Calibri" panose="020F0502020204030204" pitchFamily="34" charset="0"/>
                <a:cs typeface="Calibri" panose="020F0502020204030204" pitchFamily="34" charset="0"/>
              </a:rPr>
              <a:t>La capacité à conduire des réformes dans un contexte budgétaire contraint</a:t>
            </a:r>
          </a:p>
          <a:p>
            <a:pPr marL="183600" lvl="1" algn="just" eaLnBrk="0" hangingPunct="1">
              <a:spcBef>
                <a:spcPts val="600"/>
              </a:spcBef>
              <a:defRPr/>
            </a:pPr>
            <a:endParaRPr lang="fr-FR" altLang="fr-FR" kern="1200" dirty="0">
              <a:solidFill>
                <a:prstClr val="black"/>
              </a:solidFill>
              <a:latin typeface="Calibri" panose="020F0502020204030204" pitchFamily="34" charset="0"/>
              <a:cs typeface="Calibri" panose="020F0502020204030204" pitchFamily="34" charset="0"/>
            </a:endParaRPr>
          </a:p>
          <a:p>
            <a:pPr marL="183600" lvl="1" algn="just" eaLnBrk="0" hangingPunct="1">
              <a:spcBef>
                <a:spcPts val="600"/>
              </a:spcBef>
              <a:defRPr/>
            </a:pPr>
            <a:r>
              <a:rPr lang="fr-FR" altLang="fr-FR" sz="2000" b="1" dirty="0">
                <a:solidFill>
                  <a:srgbClr val="004A99"/>
                </a:solidFill>
                <a:latin typeface="Calibri" panose="020F0502020204030204" pitchFamily="34" charset="0"/>
                <a:cs typeface="Calibri" panose="020F0502020204030204" pitchFamily="34" charset="0"/>
              </a:rPr>
              <a:t>Objectif de la Note : </a:t>
            </a:r>
          </a:p>
          <a:p>
            <a:pPr marL="183600" lvl="1" algn="just" eaLnBrk="0" hangingPunct="1">
              <a:spcBef>
                <a:spcPts val="600"/>
              </a:spcBef>
              <a:defRPr/>
            </a:pPr>
            <a:r>
              <a:rPr lang="fr-FR" altLang="fr-FR" sz="2000" dirty="0">
                <a:solidFill>
                  <a:srgbClr val="004A99"/>
                </a:solidFill>
                <a:latin typeface="Calibri" panose="020F0502020204030204" pitchFamily="34" charset="0"/>
                <a:cs typeface="Calibri" panose="020F0502020204030204" pitchFamily="34" charset="0"/>
              </a:rPr>
              <a:t>	</a:t>
            </a:r>
            <a:r>
              <a:rPr lang="fr-FR" altLang="fr-FR" sz="2000" dirty="0">
                <a:solidFill>
                  <a:srgbClr val="004A99"/>
                </a:solidFill>
                <a:latin typeface="Calibri" panose="020F0502020204030204" pitchFamily="34" charset="0"/>
                <a:cs typeface="Calibri" panose="020F0502020204030204" pitchFamily="34" charset="0"/>
                <a:sym typeface="Wingdings" pitchFamily="2" charset="2"/>
              </a:rPr>
              <a:t> </a:t>
            </a:r>
            <a:r>
              <a:rPr lang="fr-FR" altLang="fr-FR" dirty="0">
                <a:solidFill>
                  <a:srgbClr val="004A99"/>
                </a:solidFill>
                <a:latin typeface="Calibri" panose="020F0502020204030204" pitchFamily="34" charset="0"/>
                <a:cs typeface="Calibri" panose="020F0502020204030204" pitchFamily="34" charset="0"/>
                <a:sym typeface="Wingdings" pitchFamily="2" charset="2"/>
              </a:rPr>
              <a:t>I</a:t>
            </a:r>
            <a:r>
              <a:rPr lang="fr-FR" altLang="fr-FR" sz="1800" dirty="0">
                <a:solidFill>
                  <a:srgbClr val="004A99"/>
                </a:solidFill>
                <a:latin typeface="Calibri" panose="020F0502020204030204" pitchFamily="34" charset="0"/>
                <a:cs typeface="Calibri" panose="020F0502020204030204" pitchFamily="34" charset="0"/>
              </a:rPr>
              <a:t>dentifier des réformes compatibles avec la V</a:t>
            </a:r>
            <a:r>
              <a:rPr lang="fr-FR" altLang="fr-FR" sz="1800" baseline="30000" dirty="0">
                <a:solidFill>
                  <a:srgbClr val="004A99"/>
                </a:solidFill>
                <a:latin typeface="Calibri" panose="020F0502020204030204" pitchFamily="34" charset="0"/>
                <a:cs typeface="Calibri" panose="020F0502020204030204" pitchFamily="34" charset="0"/>
              </a:rPr>
              <a:t>e</a:t>
            </a:r>
            <a:r>
              <a:rPr lang="fr-FR" altLang="fr-FR" sz="1800" dirty="0">
                <a:solidFill>
                  <a:srgbClr val="004A99"/>
                </a:solidFill>
                <a:latin typeface="Calibri" panose="020F0502020204030204" pitchFamily="34" charset="0"/>
                <a:cs typeface="Calibri" panose="020F0502020204030204" pitchFamily="34" charset="0"/>
              </a:rPr>
              <a:t> République pour 	favoriser des politiques plus représentatives, légitimes et efficaces.</a:t>
            </a:r>
          </a:p>
          <a:p>
            <a:pPr marL="183600" lvl="1" algn="just" hangingPunct="1">
              <a:spcBef>
                <a:spcPts val="600"/>
              </a:spcBef>
              <a:defRPr/>
            </a:pPr>
            <a:endParaRPr lang="fr-FR" dirty="0">
              <a:solidFill>
                <a:schemeClr val="tx1"/>
              </a:solidFill>
              <a:latin typeface="Calibri" panose="020F0502020204030204" pitchFamily="34" charset="0"/>
              <a:cs typeface="Calibri" panose="020F0502020204030204" pitchFamily="34" charset="0"/>
            </a:endParaRPr>
          </a:p>
        </p:txBody>
      </p:sp>
      <p:sp>
        <p:nvSpPr>
          <p:cNvPr id="2" name="Espace réservé du numéro de diapositive 1">
            <a:extLst>
              <a:ext uri="{FF2B5EF4-FFF2-40B4-BE49-F238E27FC236}">
                <a16:creationId xmlns:a16="http://schemas.microsoft.com/office/drawing/2014/main" id="{73AA9869-E967-AFD8-9372-E3AD66D64D87}"/>
              </a:ext>
            </a:extLst>
          </p:cNvPr>
          <p:cNvSpPr>
            <a:spLocks noGrp="1"/>
          </p:cNvSpPr>
          <p:nvPr>
            <p:ph type="sldNum" sz="quarter" idx="2"/>
          </p:nvPr>
        </p:nvSpPr>
        <p:spPr/>
        <p:txBody>
          <a:bodyPr/>
          <a:lstStyle/>
          <a:p>
            <a:fld id="{86CB4B4D-7CA3-9044-876B-883B54F8677D}" type="slidenum">
              <a:rPr lang="fr-FR" smtClean="0"/>
              <a:t>2</a:t>
            </a:fld>
            <a:endParaRPr lang="fr-FR"/>
          </a:p>
        </p:txBody>
      </p:sp>
      <p:sp>
        <p:nvSpPr>
          <p:cNvPr id="3" name="object 4">
            <a:extLst>
              <a:ext uri="{FF2B5EF4-FFF2-40B4-BE49-F238E27FC236}">
                <a16:creationId xmlns:a16="http://schemas.microsoft.com/office/drawing/2014/main" id="{F5E98750-3C71-B462-E7F8-64601C8C5276}"/>
              </a:ext>
            </a:extLst>
          </p:cNvPr>
          <p:cNvSpPr txBox="1"/>
          <p:nvPr/>
        </p:nvSpPr>
        <p:spPr>
          <a:xfrm>
            <a:off x="707374" y="6434328"/>
            <a:ext cx="801371" cy="1846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Tree>
    <p:extLst>
      <p:ext uri="{BB962C8B-B14F-4D97-AF65-F5344CB8AC3E}">
        <p14:creationId xmlns:p14="http://schemas.microsoft.com/office/powerpoint/2010/main" val="162998182"/>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e 10"/>
          <p:cNvGrpSpPr/>
          <p:nvPr/>
        </p:nvGrpSpPr>
        <p:grpSpPr>
          <a:xfrm>
            <a:off x="467999" y="6357599"/>
            <a:ext cx="8028001" cy="366288"/>
            <a:chOff x="467999" y="6357599"/>
            <a:chExt cx="8028001" cy="366288"/>
          </a:xfrm>
        </p:grpSpPr>
        <p:sp>
          <p:nvSpPr>
            <p:cNvPr id="13" name="object 3"/>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18" name="Espace réservé du texte 2">
            <a:extLst>
              <a:ext uri="{FF2B5EF4-FFF2-40B4-BE49-F238E27FC236}">
                <a16:creationId xmlns:a16="http://schemas.microsoft.com/office/drawing/2014/main" id="{E34B3B54-D9BA-4472-9B1B-4036898E3FBC}"/>
              </a:ext>
            </a:extLst>
          </p:cNvPr>
          <p:cNvSpPr txBox="1">
            <a:spLocks/>
          </p:cNvSpPr>
          <p:nvPr/>
        </p:nvSpPr>
        <p:spPr>
          <a:xfrm>
            <a:off x="434226" y="1090595"/>
            <a:ext cx="8028306" cy="630942"/>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350" lvl="1" indent="-285750" algn="just">
              <a:spcBef>
                <a:spcPts val="600"/>
              </a:spcBef>
              <a:buFont typeface="Wingdings" panose="05000000000000000000" pitchFamily="2" charset="2"/>
              <a:buChar char="§"/>
              <a:defRPr/>
            </a:pPr>
            <a:endParaRPr lang="fr-FR" dirty="0"/>
          </a:p>
          <a:p>
            <a:pPr marL="183600" lvl="1" algn="just">
              <a:spcBef>
                <a:spcPts val="600"/>
              </a:spcBef>
              <a:defRPr/>
            </a:pPr>
            <a:endParaRPr lang="fr-FR" dirty="0"/>
          </a:p>
        </p:txBody>
      </p:sp>
      <p:sp>
        <p:nvSpPr>
          <p:cNvPr id="2" name="Espace réservé du numéro de diapositive 1"/>
          <p:cNvSpPr>
            <a:spLocks noGrp="1"/>
          </p:cNvSpPr>
          <p:nvPr>
            <p:ph type="sldNum" sz="quarter" idx="2"/>
          </p:nvPr>
        </p:nvSpPr>
        <p:spPr/>
        <p:txBody>
          <a:bodyPr/>
          <a:lstStyle/>
          <a:p>
            <a:fld id="{86CB4B4D-7CA3-9044-876B-883B54F8677D}" type="slidenum">
              <a:rPr lang="fr-FR" smtClean="0"/>
              <a:t>20</a:t>
            </a:fld>
            <a:endParaRPr lang="fr-FR"/>
          </a:p>
        </p:txBody>
      </p:sp>
      <p:sp>
        <p:nvSpPr>
          <p:cNvPr id="3" name="object 4">
            <a:extLst>
              <a:ext uri="{FF2B5EF4-FFF2-40B4-BE49-F238E27FC236}">
                <a16:creationId xmlns:a16="http://schemas.microsoft.com/office/drawing/2014/main" id="{D1044F1A-6CDE-DFC4-D0F1-F7EF159A49C6}"/>
              </a:ext>
            </a:extLst>
          </p:cNvPr>
          <p:cNvSpPr txBox="1"/>
          <p:nvPr/>
        </p:nvSpPr>
        <p:spPr>
          <a:xfrm>
            <a:off x="707374" y="6434328"/>
            <a:ext cx="801371" cy="1846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15" name="Espace réservé du contenu 2">
            <a:extLst>
              <a:ext uri="{FF2B5EF4-FFF2-40B4-BE49-F238E27FC236}">
                <a16:creationId xmlns:a16="http://schemas.microsoft.com/office/drawing/2014/main" id="{D2BC14DC-D29F-46B5-82A9-09179E5C39DE}"/>
              </a:ext>
            </a:extLst>
          </p:cNvPr>
          <p:cNvSpPr txBox="1">
            <a:spLocks/>
          </p:cNvSpPr>
          <p:nvPr/>
        </p:nvSpPr>
        <p:spPr>
          <a:xfrm>
            <a:off x="457602" y="1424415"/>
            <a:ext cx="8004930" cy="1530485"/>
          </a:xfrm>
          <a:prstGeom prst="rect">
            <a:avLst/>
          </a:prstGeom>
          <a:noFill/>
          <a:ln w="6350">
            <a:solidFill>
              <a:srgbClr val="004A99"/>
            </a:solidFill>
            <a:prstDash val="sysDash"/>
          </a:ln>
        </p:spPr>
        <p:txBody>
          <a:bodyPr lIns="90000" tIns="45000" rIns="90000" bIns="45000" anchor="ctr">
            <a:noAutofit/>
          </a:bodyPr>
          <a:lstStyle>
            <a:defPPr>
              <a:defRPr lang="fr-FR"/>
            </a:defPPr>
            <a:lvl1pPr marL="0" indent="0" algn="ctr" defTabSz="914400" rtl="0" eaLnBrk="1" latinLnBrk="0" hangingPunct="1">
              <a:lnSpc>
                <a:spcPct val="100000"/>
              </a:lnSpc>
              <a:buNone/>
              <a:tabLst>
                <a:tab pos="0" algn="l"/>
              </a:tabLst>
              <a:defRPr lang="fr-FR" sz="1200" b="0" strike="noStrike" kern="1200" spc="-1">
                <a:solidFill>
                  <a:srgbClr val="8B8B8B"/>
                </a:solidFill>
                <a:latin typeface="Calibri"/>
                <a:ea typeface="DejaVu Sans"/>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defRPr/>
            </a:pPr>
            <a:r>
              <a:rPr kumimoji="0" lang="fr-FR" sz="1800" b="1" i="0" u="none" strike="noStrike" kern="1200" cap="none" spc="-1" normalizeH="0" baseline="0" noProof="0" dirty="0">
                <a:ln>
                  <a:noFill/>
                </a:ln>
                <a:solidFill>
                  <a:srgbClr val="004A99"/>
                </a:solidFill>
                <a:effectLst/>
                <a:uLnTx/>
                <a:uFillTx/>
              </a:rPr>
              <a:t>Recommandation 5.</a:t>
            </a:r>
            <a:r>
              <a:rPr kumimoji="0" lang="fr-FR" sz="1800" b="1" i="0" u="none" strike="noStrike" kern="1200" cap="none" spc="-1" normalizeH="0" noProof="0" dirty="0">
                <a:ln>
                  <a:noFill/>
                </a:ln>
                <a:solidFill>
                  <a:srgbClr val="004A99"/>
                </a:solidFill>
                <a:effectLst/>
                <a:uLnTx/>
                <a:uFillTx/>
              </a:rPr>
              <a:t> </a:t>
            </a:r>
            <a:r>
              <a:rPr kumimoji="0" lang="fr-FR" sz="1800" i="0" u="none" strike="noStrike" kern="1200" cap="none" spc="-1" normalizeH="0" baseline="0" noProof="0" dirty="0">
                <a:ln>
                  <a:noFill/>
                </a:ln>
                <a:solidFill>
                  <a:srgbClr val="004A99"/>
                </a:solidFill>
                <a:effectLst/>
                <a:uLnTx/>
                <a:uFillTx/>
              </a:rPr>
              <a:t>Associer les élus au processus délibératif et partager l’initiative des conventions citoyennes entre le président, le gouvernement et les trois chambres constitutionnelles (Assemblée nationale, Sénat, CESE). Changer le processus de ratification pour que les recommandations des assemblées citoyennes soient davantage suivies d’effet, via un référendum ou un vote au Parlement.</a:t>
            </a:r>
            <a:endParaRPr lang="fr-FR" sz="1800" dirty="0">
              <a:solidFill>
                <a:srgbClr val="004A99"/>
              </a:solidFill>
            </a:endParaRPr>
          </a:p>
        </p:txBody>
      </p:sp>
      <p:sp>
        <p:nvSpPr>
          <p:cNvPr id="19" name="Espace réservé du texte 2">
            <a:extLst>
              <a:ext uri="{FF2B5EF4-FFF2-40B4-BE49-F238E27FC236}">
                <a16:creationId xmlns:a16="http://schemas.microsoft.com/office/drawing/2014/main" id="{E34B3B54-D9BA-4472-9B1B-4036898E3FBC}"/>
              </a:ext>
            </a:extLst>
          </p:cNvPr>
          <p:cNvSpPr txBox="1">
            <a:spLocks/>
          </p:cNvSpPr>
          <p:nvPr/>
        </p:nvSpPr>
        <p:spPr>
          <a:xfrm>
            <a:off x="300109" y="3532865"/>
            <a:ext cx="8028306" cy="1123384"/>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350" lvl="1" indent="-285750" algn="just" hangingPunct="1">
              <a:spcBef>
                <a:spcPts val="2400"/>
              </a:spcBef>
              <a:buClr>
                <a:srgbClr val="004A99"/>
              </a:buClr>
              <a:buFont typeface="Calibri" panose="020F0502020204030204" pitchFamily="34" charset="0"/>
              <a:buChar char="→"/>
              <a:defRPr/>
            </a:pPr>
            <a:r>
              <a:rPr lang="fr-FR" sz="1700" kern="1200" dirty="0">
                <a:solidFill>
                  <a:prstClr val="black"/>
                </a:solidFill>
              </a:rPr>
              <a:t>Associer les élus au processus délibératif pour ne pas nuire à la légitimité des Parlementaires et renforcer la faisabilité des propositions</a:t>
            </a:r>
          </a:p>
          <a:p>
            <a:pPr marL="469350" lvl="1" indent="-285750" algn="just" hangingPunct="1">
              <a:spcBef>
                <a:spcPts val="600"/>
              </a:spcBef>
              <a:buClr>
                <a:srgbClr val="004A99"/>
              </a:buClr>
              <a:buFont typeface="Calibri" panose="020F0502020204030204" pitchFamily="34" charset="0"/>
              <a:buChar char="→"/>
              <a:defRPr/>
            </a:pPr>
            <a:r>
              <a:rPr lang="fr-FR" sz="1700" kern="1200" dirty="0">
                <a:solidFill>
                  <a:prstClr val="black"/>
                </a:solidFill>
              </a:rPr>
              <a:t>Systématiser le débat et le vote parlementaire sur les conclusions comme nouvelle coutume parlementaire</a:t>
            </a:r>
          </a:p>
        </p:txBody>
      </p:sp>
      <p:sp>
        <p:nvSpPr>
          <p:cNvPr id="4" name="Connecteur droit 9">
            <a:extLst>
              <a:ext uri="{FF2B5EF4-FFF2-40B4-BE49-F238E27FC236}">
                <a16:creationId xmlns:a16="http://schemas.microsoft.com/office/drawing/2014/main" id="{EBECFE1F-64EE-F664-99FC-D0C8606B20DC}"/>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5" name="Titre 1">
            <a:extLst>
              <a:ext uri="{FF2B5EF4-FFF2-40B4-BE49-F238E27FC236}">
                <a16:creationId xmlns:a16="http://schemas.microsoft.com/office/drawing/2014/main" id="{78989100-9FB9-1FE1-6599-D6452BD13EB3}"/>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2. Quelles réformes institutionnelles ?</a:t>
            </a:r>
          </a:p>
        </p:txBody>
      </p:sp>
      <p:sp>
        <p:nvSpPr>
          <p:cNvPr id="6" name="Title 1">
            <a:extLst>
              <a:ext uri="{FF2B5EF4-FFF2-40B4-BE49-F238E27FC236}">
                <a16:creationId xmlns:a16="http://schemas.microsoft.com/office/drawing/2014/main" id="{8D96F61D-9A67-E786-F8DF-1C77908E016C}"/>
              </a:ext>
            </a:extLst>
          </p:cNvPr>
          <p:cNvSpPr txBox="1">
            <a:spLocks/>
          </p:cNvSpPr>
          <p:nvPr/>
        </p:nvSpPr>
        <p:spPr>
          <a:xfrm>
            <a:off x="467998" y="403550"/>
            <a:ext cx="8676002" cy="432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Promouvoir davantage la démocratie participative – 2/2</a:t>
            </a:r>
          </a:p>
          <a:p>
            <a:pPr hangingPunct="1"/>
            <a:endParaRPr lang="fr-FR" sz="2400" dirty="0">
              <a:solidFill>
                <a:srgbClr val="004A99"/>
              </a:solidFill>
            </a:endParaRPr>
          </a:p>
        </p:txBody>
      </p:sp>
    </p:spTree>
    <p:extLst>
      <p:ext uri="{BB962C8B-B14F-4D97-AF65-F5344CB8AC3E}">
        <p14:creationId xmlns:p14="http://schemas.microsoft.com/office/powerpoint/2010/main" val="3442063183"/>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06D6D-D990-6D2C-359D-8436F4E1115A}"/>
            </a:ext>
          </a:extLst>
        </p:cNvPr>
        <p:cNvGrpSpPr/>
        <p:nvPr/>
      </p:nvGrpSpPr>
      <p:grpSpPr>
        <a:xfrm>
          <a:off x="0" y="0"/>
          <a:ext cx="0" cy="0"/>
          <a:chOff x="0" y="0"/>
          <a:chExt cx="0" cy="0"/>
        </a:xfrm>
      </p:grpSpPr>
      <p:grpSp>
        <p:nvGrpSpPr>
          <p:cNvPr id="11" name="Groupe 10">
            <a:extLst>
              <a:ext uri="{FF2B5EF4-FFF2-40B4-BE49-F238E27FC236}">
                <a16:creationId xmlns:a16="http://schemas.microsoft.com/office/drawing/2014/main" id="{4B311F04-E805-5847-0FD4-170AE5759F8B}"/>
              </a:ext>
            </a:extLst>
          </p:cNvPr>
          <p:cNvGrpSpPr/>
          <p:nvPr/>
        </p:nvGrpSpPr>
        <p:grpSpPr>
          <a:xfrm>
            <a:off x="467999" y="6357599"/>
            <a:ext cx="8028001" cy="366288"/>
            <a:chOff x="467999" y="6357599"/>
            <a:chExt cx="8028001" cy="366288"/>
          </a:xfrm>
        </p:grpSpPr>
        <p:sp>
          <p:nvSpPr>
            <p:cNvPr id="13" name="object 3">
              <a:extLst>
                <a:ext uri="{FF2B5EF4-FFF2-40B4-BE49-F238E27FC236}">
                  <a16:creationId xmlns:a16="http://schemas.microsoft.com/office/drawing/2014/main" id="{C658AC92-7B8C-1EC6-0DDB-4DBA784A442E}"/>
                </a:ext>
              </a:extLst>
            </p:cNvPr>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a:extLst>
                <a:ext uri="{FF2B5EF4-FFF2-40B4-BE49-F238E27FC236}">
                  <a16:creationId xmlns:a16="http://schemas.microsoft.com/office/drawing/2014/main" id="{6337B351-1772-E270-106C-3D5E567BF653}"/>
                </a:ext>
              </a:extLst>
            </p:cNvPr>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18" name="Espace réservé du texte 2">
            <a:extLst>
              <a:ext uri="{FF2B5EF4-FFF2-40B4-BE49-F238E27FC236}">
                <a16:creationId xmlns:a16="http://schemas.microsoft.com/office/drawing/2014/main" id="{9EF08266-AC55-3E53-2277-D6EF0B32E8A7}"/>
              </a:ext>
            </a:extLst>
          </p:cNvPr>
          <p:cNvSpPr txBox="1">
            <a:spLocks/>
          </p:cNvSpPr>
          <p:nvPr/>
        </p:nvSpPr>
        <p:spPr>
          <a:xfrm>
            <a:off x="434226" y="1090595"/>
            <a:ext cx="8028306" cy="630942"/>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350" lvl="1" indent="-285750" algn="just">
              <a:spcBef>
                <a:spcPts val="600"/>
              </a:spcBef>
              <a:buFont typeface="Wingdings" panose="05000000000000000000" pitchFamily="2" charset="2"/>
              <a:buChar char="§"/>
              <a:defRPr/>
            </a:pPr>
            <a:endParaRPr lang="fr-FR" dirty="0"/>
          </a:p>
          <a:p>
            <a:pPr marL="183600" lvl="1" algn="just">
              <a:spcBef>
                <a:spcPts val="600"/>
              </a:spcBef>
              <a:defRPr/>
            </a:pPr>
            <a:endParaRPr lang="fr-FR" dirty="0"/>
          </a:p>
        </p:txBody>
      </p:sp>
      <p:sp>
        <p:nvSpPr>
          <p:cNvPr id="2" name="Espace réservé du numéro de diapositive 1">
            <a:extLst>
              <a:ext uri="{FF2B5EF4-FFF2-40B4-BE49-F238E27FC236}">
                <a16:creationId xmlns:a16="http://schemas.microsoft.com/office/drawing/2014/main" id="{ED88F473-EC90-1DD6-A54F-47AC8FF4F210}"/>
              </a:ext>
            </a:extLst>
          </p:cNvPr>
          <p:cNvSpPr>
            <a:spLocks noGrp="1"/>
          </p:cNvSpPr>
          <p:nvPr>
            <p:ph type="sldNum" sz="quarter" idx="2"/>
          </p:nvPr>
        </p:nvSpPr>
        <p:spPr/>
        <p:txBody>
          <a:bodyPr/>
          <a:lstStyle/>
          <a:p>
            <a:fld id="{86CB4B4D-7CA3-9044-876B-883B54F8677D}" type="slidenum">
              <a:rPr lang="fr-FR" smtClean="0"/>
              <a:t>21</a:t>
            </a:fld>
            <a:endParaRPr lang="fr-FR"/>
          </a:p>
        </p:txBody>
      </p:sp>
      <p:sp>
        <p:nvSpPr>
          <p:cNvPr id="3" name="object 4">
            <a:extLst>
              <a:ext uri="{FF2B5EF4-FFF2-40B4-BE49-F238E27FC236}">
                <a16:creationId xmlns:a16="http://schemas.microsoft.com/office/drawing/2014/main" id="{AF9C57D2-859A-CC97-D3AF-0E6A6B449DA7}"/>
              </a:ext>
            </a:extLst>
          </p:cNvPr>
          <p:cNvSpPr txBox="1"/>
          <p:nvPr/>
        </p:nvSpPr>
        <p:spPr>
          <a:xfrm>
            <a:off x="707374" y="6434328"/>
            <a:ext cx="801371" cy="1846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indent="12700">
              <a:spcBef>
                <a:spcPts val="100"/>
              </a:spcBef>
              <a:defRPr sz="1200" spc="-40">
                <a:solidFill>
                  <a:srgbClr val="004A99"/>
                </a:solidFill>
              </a:defRPr>
            </a:lvl1pPr>
          </a:lstStyle>
          <a:p>
            <a:r>
              <a:rPr lang="fr-FR"/>
              <a:t>12/06/2026</a:t>
            </a:r>
            <a:endParaRPr dirty="0"/>
          </a:p>
        </p:txBody>
      </p:sp>
      <p:sp>
        <p:nvSpPr>
          <p:cNvPr id="19" name="Espace réservé du texte 2">
            <a:extLst>
              <a:ext uri="{FF2B5EF4-FFF2-40B4-BE49-F238E27FC236}">
                <a16:creationId xmlns:a16="http://schemas.microsoft.com/office/drawing/2014/main" id="{E1E2DB63-5C61-6312-7EEE-A3EEF0E6A6F0}"/>
              </a:ext>
            </a:extLst>
          </p:cNvPr>
          <p:cNvSpPr txBox="1">
            <a:spLocks/>
          </p:cNvSpPr>
          <p:nvPr/>
        </p:nvSpPr>
        <p:spPr>
          <a:xfrm>
            <a:off x="457602" y="913949"/>
            <a:ext cx="8028306" cy="5463034"/>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83600" lvl="1" algn="just" hangingPunct="1">
              <a:spcBef>
                <a:spcPts val="600"/>
              </a:spcBef>
              <a:defRPr/>
            </a:pPr>
            <a:endParaRPr lang="fr-FR" sz="1700" kern="1200" dirty="0">
              <a:solidFill>
                <a:prstClr val="black"/>
              </a:solidFill>
            </a:endParaRPr>
          </a:p>
          <a:p>
            <a:pPr marL="183600" lvl="1" algn="just" hangingPunct="1">
              <a:spcBef>
                <a:spcPts val="600"/>
              </a:spcBef>
              <a:defRPr/>
            </a:pPr>
            <a:endParaRPr lang="fr-FR" sz="1700" kern="1200" dirty="0">
              <a:solidFill>
                <a:prstClr val="black"/>
              </a:solidFill>
            </a:endParaRPr>
          </a:p>
          <a:p>
            <a:pPr marL="526500" lvl="1" indent="-342900" algn="just" eaLnBrk="0" hangingPunct="1">
              <a:spcBef>
                <a:spcPts val="600"/>
              </a:spcBef>
              <a:buClr>
                <a:srgbClr val="004A99"/>
              </a:buClr>
              <a:buFont typeface="Calibri" panose="020F0502020204030204" pitchFamily="34" charset="0"/>
              <a:buChar char="→"/>
              <a:defRPr/>
            </a:pPr>
            <a:r>
              <a:rPr lang="fr-FR" altLang="fr-FR" sz="2000" kern="1200" dirty="0">
                <a:solidFill>
                  <a:prstClr val="black"/>
                </a:solidFill>
              </a:rPr>
              <a:t>Le défi n’est pas de refonder la démocratie française, mais de l’adapter à des citoyens plus exigeants et plus critiques.</a:t>
            </a:r>
          </a:p>
          <a:p>
            <a:pPr marL="526500" lvl="1" indent="-342900" algn="just" eaLnBrk="0" hangingPunct="1">
              <a:spcBef>
                <a:spcPts val="600"/>
              </a:spcBef>
              <a:buClr>
                <a:srgbClr val="004A99"/>
              </a:buClr>
              <a:buFont typeface="Calibri" panose="020F0502020204030204" pitchFamily="34" charset="0"/>
              <a:buChar char="→"/>
              <a:defRPr/>
            </a:pPr>
            <a:endParaRPr lang="fr-FR" altLang="fr-FR" sz="2000" kern="1200" dirty="0">
              <a:solidFill>
                <a:prstClr val="black"/>
              </a:solidFill>
            </a:endParaRPr>
          </a:p>
          <a:p>
            <a:pPr marL="526500" lvl="1" indent="-342900" algn="just" eaLnBrk="0" hangingPunct="1">
              <a:spcBef>
                <a:spcPts val="600"/>
              </a:spcBef>
              <a:buClr>
                <a:srgbClr val="004A99"/>
              </a:buClr>
              <a:buFont typeface="Calibri" panose="020F0502020204030204" pitchFamily="34" charset="0"/>
              <a:buChar char="→"/>
              <a:defRPr/>
            </a:pPr>
            <a:r>
              <a:rPr lang="fr-FR" altLang="fr-FR" sz="2000" kern="1200" dirty="0">
                <a:solidFill>
                  <a:prstClr val="black"/>
                </a:solidFill>
              </a:rPr>
              <a:t>Agir simultanément sur les règles du jeu électoral et sur les formes de participation pour restaurer la confiance et l’efficacité de l’action publique.</a:t>
            </a:r>
          </a:p>
          <a:p>
            <a:pPr marL="526500" lvl="1" indent="-342900" algn="just" eaLnBrk="0" hangingPunct="1">
              <a:spcBef>
                <a:spcPts val="600"/>
              </a:spcBef>
              <a:buClr>
                <a:srgbClr val="004A99"/>
              </a:buClr>
              <a:buFont typeface="Calibri" panose="020F0502020204030204" pitchFamily="34" charset="0"/>
              <a:buChar char="→"/>
              <a:defRPr/>
            </a:pPr>
            <a:endParaRPr lang="fr-FR" altLang="fr-FR" sz="2000" kern="1200" dirty="0">
              <a:solidFill>
                <a:prstClr val="black"/>
              </a:solidFill>
            </a:endParaRPr>
          </a:p>
          <a:p>
            <a:pPr marL="526500" lvl="1" indent="-342900" algn="just" eaLnBrk="0" hangingPunct="1">
              <a:spcBef>
                <a:spcPts val="600"/>
              </a:spcBef>
              <a:buClr>
                <a:srgbClr val="004A99"/>
              </a:buClr>
              <a:buFont typeface="Calibri" panose="020F0502020204030204" pitchFamily="34" charset="0"/>
              <a:buChar char="→"/>
              <a:defRPr/>
            </a:pPr>
            <a:r>
              <a:rPr lang="fr-FR" altLang="fr-FR" sz="2000" kern="1200" dirty="0">
                <a:solidFill>
                  <a:prstClr val="black"/>
                </a:solidFill>
              </a:rPr>
              <a:t>Le succès des réformes proposées dépendra d’un soutien politique large et transpartisan, de leur lisibilité et de leur appropriation par les citoyens.</a:t>
            </a:r>
          </a:p>
          <a:p>
            <a:pPr marL="469350" lvl="1" indent="-285750" algn="just" hangingPunct="1">
              <a:spcBef>
                <a:spcPts val="600"/>
              </a:spcBef>
              <a:buFont typeface="Wingdings" panose="05000000000000000000" pitchFamily="2" charset="2"/>
              <a:buChar char="§"/>
              <a:defRPr/>
            </a:pPr>
            <a:endParaRPr lang="fr-FR" sz="1700" kern="1200" dirty="0">
              <a:solidFill>
                <a:prstClr val="black"/>
              </a:solidFill>
            </a:endParaRPr>
          </a:p>
          <a:p>
            <a:pPr marL="469350" lvl="1" indent="-285750" algn="just" hangingPunct="1">
              <a:spcBef>
                <a:spcPts val="600"/>
              </a:spcBef>
              <a:buFont typeface="Wingdings" panose="05000000000000000000" pitchFamily="2" charset="2"/>
              <a:buChar char="§"/>
              <a:defRPr/>
            </a:pPr>
            <a:endParaRPr lang="fr-FR" kern="1200" dirty="0">
              <a:solidFill>
                <a:prstClr val="black"/>
              </a:solidFill>
            </a:endParaRPr>
          </a:p>
          <a:p>
            <a:pPr marL="469350" lvl="1" indent="-285750" algn="just" hangingPunct="1">
              <a:spcBef>
                <a:spcPts val="600"/>
              </a:spcBef>
              <a:buFont typeface="Wingdings" panose="05000000000000000000" pitchFamily="2" charset="2"/>
              <a:buChar char="§"/>
              <a:defRPr/>
            </a:pPr>
            <a:endParaRPr lang="fr-FR" kern="1200" dirty="0">
              <a:solidFill>
                <a:prstClr val="black"/>
              </a:solidFill>
            </a:endParaRPr>
          </a:p>
          <a:p>
            <a:pPr marL="469350" lvl="1" indent="-285750" algn="just" hangingPunct="1">
              <a:spcBef>
                <a:spcPts val="600"/>
              </a:spcBef>
              <a:buFont typeface="Wingdings" panose="05000000000000000000" pitchFamily="2" charset="2"/>
              <a:buChar char="§"/>
              <a:defRPr/>
            </a:pPr>
            <a:endParaRPr lang="fr-FR" kern="1200" dirty="0">
              <a:solidFill>
                <a:prstClr val="black"/>
              </a:solidFill>
            </a:endParaRPr>
          </a:p>
        </p:txBody>
      </p:sp>
      <p:sp>
        <p:nvSpPr>
          <p:cNvPr id="4" name="Connecteur droit 9">
            <a:extLst>
              <a:ext uri="{FF2B5EF4-FFF2-40B4-BE49-F238E27FC236}">
                <a16:creationId xmlns:a16="http://schemas.microsoft.com/office/drawing/2014/main" id="{8A3FB170-38C7-CCE0-DC5E-CC2F07364685}"/>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6" name="Title 1">
            <a:extLst>
              <a:ext uri="{FF2B5EF4-FFF2-40B4-BE49-F238E27FC236}">
                <a16:creationId xmlns:a16="http://schemas.microsoft.com/office/drawing/2014/main" id="{D29C4C17-3BCB-9FE5-F577-4FF93B21EE75}"/>
              </a:ext>
            </a:extLst>
          </p:cNvPr>
          <p:cNvSpPr txBox="1">
            <a:spLocks/>
          </p:cNvSpPr>
          <p:nvPr/>
        </p:nvSpPr>
        <p:spPr>
          <a:xfrm>
            <a:off x="467998" y="403550"/>
            <a:ext cx="8676002" cy="432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Conclusion</a:t>
            </a:r>
          </a:p>
        </p:txBody>
      </p:sp>
    </p:spTree>
    <p:extLst>
      <p:ext uri="{BB962C8B-B14F-4D97-AF65-F5344CB8AC3E}">
        <p14:creationId xmlns:p14="http://schemas.microsoft.com/office/powerpoint/2010/main" val="392490289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itre 1"/>
          <p:cNvSpPr txBox="1">
            <a:spLocks noGrp="1"/>
          </p:cNvSpPr>
          <p:nvPr>
            <p:ph type="title"/>
          </p:nvPr>
        </p:nvSpPr>
        <p:spPr>
          <a:xfrm>
            <a:off x="799618" y="2609594"/>
            <a:ext cx="7544763" cy="430889"/>
          </a:xfrm>
          <a:prstGeom prst="rect">
            <a:avLst/>
          </a:prstGeom>
        </p:spPr>
        <p:txBody>
          <a:bodyPr>
            <a:noAutofit/>
          </a:bodyPr>
          <a:lstStyle>
            <a:lvl1pPr>
              <a:defRPr sz="2800">
                <a:solidFill>
                  <a:srgbClr val="004A99"/>
                </a:solidFill>
              </a:defRPr>
            </a:lvl1pPr>
          </a:lstStyle>
          <a:p>
            <a:pPr algn="ctr"/>
            <a:r>
              <a:rPr lang="fr-FR" sz="3200" dirty="0"/>
              <a:t>1. Une démocratie à bout de souffle</a:t>
            </a:r>
          </a:p>
        </p:txBody>
      </p:sp>
      <p:sp>
        <p:nvSpPr>
          <p:cNvPr id="74" name="object 3"/>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75" name="object 4" descr="object 4"/>
          <p:cNvPicPr>
            <a:picLocks noChangeAspect="1"/>
          </p:cNvPicPr>
          <p:nvPr/>
        </p:nvPicPr>
        <p:blipFill>
          <a:blip r:embed="rId2"/>
          <a:stretch>
            <a:fillRect/>
          </a:stretch>
        </p:blipFill>
        <p:spPr>
          <a:xfrm>
            <a:off x="3313176" y="6446518"/>
            <a:ext cx="2746249" cy="277369"/>
          </a:xfrm>
          <a:prstGeom prst="rect">
            <a:avLst/>
          </a:prstGeom>
          <a:ln w="12700">
            <a:miter lim="400000"/>
          </a:ln>
        </p:spPr>
      </p:pic>
      <p:sp>
        <p:nvSpPr>
          <p:cNvPr id="2" name="Espace réservé du numéro de diapositive 1"/>
          <p:cNvSpPr>
            <a:spLocks noGrp="1"/>
          </p:cNvSpPr>
          <p:nvPr>
            <p:ph type="sldNum" sz="quarter" idx="2"/>
          </p:nvPr>
        </p:nvSpPr>
        <p:spPr/>
        <p:txBody>
          <a:bodyPr/>
          <a:lstStyle/>
          <a:p>
            <a:fld id="{86CB4B4D-7CA3-9044-876B-883B54F8677D}" type="slidenum">
              <a:rPr lang="fr-FR" smtClean="0"/>
              <a:t>3</a:t>
            </a:fld>
            <a:endParaRPr lang="fr-FR"/>
          </a:p>
        </p:txBody>
      </p:sp>
      <p:sp>
        <p:nvSpPr>
          <p:cNvPr id="3" name="object 4">
            <a:extLst>
              <a:ext uri="{FF2B5EF4-FFF2-40B4-BE49-F238E27FC236}">
                <a16:creationId xmlns:a16="http://schemas.microsoft.com/office/drawing/2014/main" id="{A44345AE-8135-6286-9B20-68E5422BD440}"/>
              </a:ext>
            </a:extLst>
          </p:cNvPr>
          <p:cNvSpPr txBox="1"/>
          <p:nvPr/>
        </p:nvSpPr>
        <p:spPr>
          <a:xfrm>
            <a:off x="707374" y="6434328"/>
            <a:ext cx="801371" cy="1846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Tree>
    <p:extLst>
      <p:ext uri="{BB962C8B-B14F-4D97-AF65-F5344CB8AC3E}">
        <p14:creationId xmlns:p14="http://schemas.microsoft.com/office/powerpoint/2010/main" val="2519322946"/>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itle 1"/>
          <p:cNvSpPr txBox="1">
            <a:spLocks noGrp="1"/>
          </p:cNvSpPr>
          <p:nvPr>
            <p:ph type="title"/>
          </p:nvPr>
        </p:nvSpPr>
        <p:spPr>
          <a:xfrm>
            <a:off x="467998" y="403550"/>
            <a:ext cx="8028002" cy="432000"/>
          </a:xfrm>
          <a:prstGeom prst="rect">
            <a:avLst/>
          </a:prstGeom>
        </p:spPr>
        <p:txBody>
          <a:bodyPr>
            <a:noAutofit/>
          </a:bodyPr>
          <a:lstStyle/>
          <a:p>
            <a:r>
              <a:rPr lang="fr-FR" sz="2400" dirty="0">
                <a:solidFill>
                  <a:srgbClr val="004A99"/>
                </a:solidFill>
              </a:rPr>
              <a:t>Montée de la défiance</a:t>
            </a:r>
          </a:p>
        </p:txBody>
      </p:sp>
      <p:grpSp>
        <p:nvGrpSpPr>
          <p:cNvPr id="2" name="Groupe 1"/>
          <p:cNvGrpSpPr/>
          <p:nvPr/>
        </p:nvGrpSpPr>
        <p:grpSpPr>
          <a:xfrm>
            <a:off x="467999" y="6357599"/>
            <a:ext cx="8028001" cy="366288"/>
            <a:chOff x="467999" y="6357599"/>
            <a:chExt cx="8028001" cy="366288"/>
          </a:xfrm>
        </p:grpSpPr>
        <p:sp>
          <p:nvSpPr>
            <p:cNvPr id="13" name="object 3"/>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15" name="Connecteur droit 9"/>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3" name="Espace réservé du numéro de diapositive 2"/>
          <p:cNvSpPr>
            <a:spLocks noGrp="1"/>
          </p:cNvSpPr>
          <p:nvPr>
            <p:ph type="sldNum" sz="quarter" idx="2"/>
          </p:nvPr>
        </p:nvSpPr>
        <p:spPr/>
        <p:txBody>
          <a:bodyPr/>
          <a:lstStyle/>
          <a:p>
            <a:fld id="{86CB4B4D-7CA3-9044-876B-883B54F8677D}" type="slidenum">
              <a:rPr lang="fr-FR" smtClean="0"/>
              <a:t>4</a:t>
            </a:fld>
            <a:endParaRPr lang="fr-FR"/>
          </a:p>
        </p:txBody>
      </p:sp>
      <p:sp>
        <p:nvSpPr>
          <p:cNvPr id="6" name="object 4">
            <a:extLst>
              <a:ext uri="{FF2B5EF4-FFF2-40B4-BE49-F238E27FC236}">
                <a16:creationId xmlns:a16="http://schemas.microsoft.com/office/drawing/2014/main" id="{2FEE888F-11EE-2849-40A4-110E700053C3}"/>
              </a:ext>
            </a:extLst>
          </p:cNvPr>
          <p:cNvSpPr txBox="1"/>
          <p:nvPr/>
        </p:nvSpPr>
        <p:spPr>
          <a:xfrm>
            <a:off x="707374" y="6434328"/>
            <a:ext cx="801371" cy="1846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pic>
        <p:nvPicPr>
          <p:cNvPr id="5" name="Image 4">
            <a:extLst>
              <a:ext uri="{FF2B5EF4-FFF2-40B4-BE49-F238E27FC236}">
                <a16:creationId xmlns:a16="http://schemas.microsoft.com/office/drawing/2014/main" id="{4F556FDD-8182-41B4-A33B-CDF5BA05435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538790" y="1765584"/>
            <a:ext cx="5590146" cy="3452346"/>
          </a:xfrm>
          <a:prstGeom prst="rect">
            <a:avLst/>
          </a:prstGeom>
        </p:spPr>
      </p:pic>
      <p:sp>
        <p:nvSpPr>
          <p:cNvPr id="4" name="Titre 1">
            <a:extLst>
              <a:ext uri="{FF2B5EF4-FFF2-40B4-BE49-F238E27FC236}">
                <a16:creationId xmlns:a16="http://schemas.microsoft.com/office/drawing/2014/main" id="{7E1FD288-6F3F-C947-9441-96C8BA7B8821}"/>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1. Une démocratie à bout de souffle</a:t>
            </a:r>
          </a:p>
        </p:txBody>
      </p:sp>
      <p:sp>
        <p:nvSpPr>
          <p:cNvPr id="8" name="ZoneTexte 7">
            <a:extLst>
              <a:ext uri="{FF2B5EF4-FFF2-40B4-BE49-F238E27FC236}">
                <a16:creationId xmlns:a16="http://schemas.microsoft.com/office/drawing/2014/main" id="{2D0B1F0D-FE1C-40BD-FDCB-27D6E5CD2DE9}"/>
              </a:ext>
            </a:extLst>
          </p:cNvPr>
          <p:cNvSpPr txBox="1"/>
          <p:nvPr/>
        </p:nvSpPr>
        <p:spPr>
          <a:xfrm>
            <a:off x="2195999" y="1239891"/>
            <a:ext cx="4572000" cy="50270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R="1700" algn="ctr" rtl="0"/>
            <a:r>
              <a:rPr lang="fr-FR" sz="2000" b="1" i="0" u="none" strike="noStrike" baseline="30000" dirty="0">
                <a:solidFill>
                  <a:srgbClr val="004996"/>
                </a:solidFill>
                <a:latin typeface="Corporate S" panose="00000500000000000000" pitchFamily="50" charset="0"/>
              </a:rPr>
              <a:t>Graphique 1. La confiance dans les institutions – comparaisons européennes (2026)</a:t>
            </a:r>
          </a:p>
        </p:txBody>
      </p:sp>
      <p:sp>
        <p:nvSpPr>
          <p:cNvPr id="10" name="ZoneTexte 9">
            <a:extLst>
              <a:ext uri="{FF2B5EF4-FFF2-40B4-BE49-F238E27FC236}">
                <a16:creationId xmlns:a16="http://schemas.microsoft.com/office/drawing/2014/main" id="{115A9147-EEC7-68E8-E3A7-DF09915BB7F9}"/>
              </a:ext>
            </a:extLst>
          </p:cNvPr>
          <p:cNvSpPr txBox="1"/>
          <p:nvPr/>
        </p:nvSpPr>
        <p:spPr>
          <a:xfrm>
            <a:off x="567890" y="5391688"/>
            <a:ext cx="7928109" cy="95923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R="1700" algn="just" rtl="0"/>
            <a:r>
              <a:rPr lang="fr-FR" sz="1300" b="1" i="0" u="none" strike="noStrike" baseline="30000" dirty="0">
                <a:solidFill>
                  <a:srgbClr val="004996"/>
                </a:solidFill>
                <a:latin typeface="Corporate S" panose="00000500000000000000" pitchFamily="50" charset="0"/>
              </a:rPr>
              <a:t>Lecture</a:t>
            </a:r>
            <a:r>
              <a:rPr lang="fr-FR" sz="1300" b="0" i="0" u="none" strike="noStrike" baseline="30000" dirty="0">
                <a:solidFill>
                  <a:srgbClr val="004996"/>
                </a:solidFill>
                <a:latin typeface="Corporate S" panose="00000500000000000000" pitchFamily="50" charset="0"/>
              </a:rPr>
              <a:t> = Les nombres blancs dans les colonnes sont les plus récents (2026). Les nombres plus fins correspondent aux résultats du même sondage mené en 2021. </a:t>
            </a:r>
          </a:p>
          <a:p>
            <a:pPr marR="1700" algn="just" rtl="0"/>
            <a:r>
              <a:rPr lang="fr-FR" sz="1300" b="0" i="0" u="none" strike="noStrike" baseline="30000" dirty="0">
                <a:solidFill>
                  <a:srgbClr val="004996"/>
                </a:solidFill>
                <a:latin typeface="Corporate S" panose="00000500000000000000" pitchFamily="50" charset="0"/>
              </a:rPr>
              <a:t>*Somme des réponses « confiance » et « plutôt confiance ». Pour la question sur la démocratie, l’intitulé exact est « Diriez-vous qu’en France la démocratie fonctionne très bien, assez bien, pas très bien ou pas bien du tout ? » ; le nombre indiqué renvoie à la somme des réponses « assez bien » et « très bien ». </a:t>
            </a:r>
          </a:p>
          <a:p>
            <a:pPr marR="1700" algn="just" rtl="0"/>
            <a:r>
              <a:rPr lang="fr-FR" sz="1300" b="0" i="0" u="none" strike="noStrike" baseline="30000" dirty="0">
                <a:solidFill>
                  <a:srgbClr val="004996"/>
                </a:solidFill>
                <a:latin typeface="Corporate S" panose="00000500000000000000" pitchFamily="50" charset="0"/>
              </a:rPr>
              <a:t>** Pour cette question, les chiffres sont ceux de 2020 et la question n’a pas été posée en Italie.</a:t>
            </a:r>
          </a:p>
          <a:p>
            <a:pPr marR="1700" algn="just" rtl="0"/>
            <a:r>
              <a:rPr lang="fr-FR" sz="1300" b="0" i="0" u="none" strike="noStrike" baseline="30000" dirty="0">
                <a:solidFill>
                  <a:srgbClr val="004996"/>
                </a:solidFill>
                <a:latin typeface="Corporate S" panose="00000500000000000000" pitchFamily="50" charset="0"/>
              </a:rPr>
              <a:t>*** Assemblée nationale (FR), Bundestag (ALL) et Camera dei députation (IT). </a:t>
            </a:r>
          </a:p>
          <a:p>
            <a:pPr marR="1700" algn="just" rtl="0"/>
            <a:r>
              <a:rPr lang="fr-FR" sz="1300" b="1" i="0" u="none" strike="noStrike" baseline="30000" dirty="0">
                <a:solidFill>
                  <a:srgbClr val="004996"/>
                </a:solidFill>
                <a:latin typeface="Corporate S" panose="00000500000000000000" pitchFamily="50" charset="0"/>
              </a:rPr>
              <a:t>Source</a:t>
            </a:r>
            <a:r>
              <a:rPr lang="fr-FR" sz="1300" b="0" i="0" u="none" strike="noStrike" baseline="30000" dirty="0">
                <a:solidFill>
                  <a:srgbClr val="004996"/>
                </a:solidFill>
                <a:latin typeface="Corporate S" panose="00000500000000000000" pitchFamily="50" charset="0"/>
              </a:rPr>
              <a:t> : auteurs à partir de </a:t>
            </a:r>
            <a:r>
              <a:rPr lang="fr-FR" sz="1300" b="0" i="0" u="none" strike="noStrike" baseline="30000" dirty="0" err="1">
                <a:solidFill>
                  <a:srgbClr val="004996"/>
                </a:solidFill>
                <a:latin typeface="Corporate S" panose="00000500000000000000" pitchFamily="50" charset="0"/>
              </a:rPr>
              <a:t>Cevipof</a:t>
            </a:r>
            <a:r>
              <a:rPr lang="fr-FR" sz="1300" b="0" i="0" u="none" strike="noStrike" baseline="30000" dirty="0">
                <a:solidFill>
                  <a:srgbClr val="004996"/>
                </a:solidFill>
                <a:latin typeface="Corporate S" panose="00000500000000000000" pitchFamily="50" charset="0"/>
              </a:rPr>
              <a:t> (2020, 2021, 2026).</a:t>
            </a:r>
            <a:endParaRPr lang="fr-FR" sz="1300" dirty="0"/>
          </a:p>
        </p:txBody>
      </p:sp>
      <p:sp>
        <p:nvSpPr>
          <p:cNvPr id="11" name="Connecteur droit 10">
            <a:extLst>
              <a:ext uri="{FF2B5EF4-FFF2-40B4-BE49-F238E27FC236}">
                <a16:creationId xmlns:a16="http://schemas.microsoft.com/office/drawing/2014/main" id="{3E77EDF1-8895-5293-D203-462DD5F5C1E0}"/>
              </a:ext>
            </a:extLst>
          </p:cNvPr>
          <p:cNvSpPr/>
          <p:nvPr/>
        </p:nvSpPr>
        <p:spPr>
          <a:xfrm flipV="1">
            <a:off x="2508646" y="1682096"/>
            <a:ext cx="4076978" cy="0"/>
          </a:xfrm>
          <a:prstGeom prst="line">
            <a:avLst/>
          </a:prstGeom>
          <a:ln w="12700">
            <a:solidFill>
              <a:srgbClr val="004A99"/>
            </a:solidFill>
            <a:prstDash val="solid"/>
          </a:ln>
        </p:spPr>
        <p:txBody>
          <a:bodyPr lIns="45719" rIns="45719"/>
          <a:lstStyle/>
          <a:p>
            <a:endParaRPr dirty="0"/>
          </a:p>
        </p:txBody>
      </p:sp>
    </p:spTree>
    <p:extLst>
      <p:ext uri="{BB962C8B-B14F-4D97-AF65-F5344CB8AC3E}">
        <p14:creationId xmlns:p14="http://schemas.microsoft.com/office/powerpoint/2010/main" val="1845268786"/>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ED1B4-1E32-0B1D-B6BA-618B96BD31EB}"/>
            </a:ext>
          </a:extLst>
        </p:cNvPr>
        <p:cNvGrpSpPr/>
        <p:nvPr/>
      </p:nvGrpSpPr>
      <p:grpSpPr>
        <a:xfrm>
          <a:off x="0" y="0"/>
          <a:ext cx="0" cy="0"/>
          <a:chOff x="0" y="0"/>
          <a:chExt cx="0" cy="0"/>
        </a:xfrm>
      </p:grpSpPr>
      <p:sp>
        <p:nvSpPr>
          <p:cNvPr id="79" name="Title 1">
            <a:extLst>
              <a:ext uri="{FF2B5EF4-FFF2-40B4-BE49-F238E27FC236}">
                <a16:creationId xmlns:a16="http://schemas.microsoft.com/office/drawing/2014/main" id="{BFD39D01-CE32-8CDB-89B2-1E2DE0F0B7BE}"/>
              </a:ext>
            </a:extLst>
          </p:cNvPr>
          <p:cNvSpPr txBox="1">
            <a:spLocks noGrp="1"/>
          </p:cNvSpPr>
          <p:nvPr>
            <p:ph type="title"/>
          </p:nvPr>
        </p:nvSpPr>
        <p:spPr>
          <a:xfrm>
            <a:off x="467998" y="403550"/>
            <a:ext cx="8028002" cy="432000"/>
          </a:xfrm>
          <a:prstGeom prst="rect">
            <a:avLst/>
          </a:prstGeom>
        </p:spPr>
        <p:txBody>
          <a:bodyPr>
            <a:noAutofit/>
          </a:bodyPr>
          <a:lstStyle/>
          <a:p>
            <a:r>
              <a:rPr lang="fr-FR" sz="2400" dirty="0">
                <a:solidFill>
                  <a:srgbClr val="004A99"/>
                </a:solidFill>
              </a:rPr>
              <a:t>Défiance et contrat fiscal</a:t>
            </a:r>
          </a:p>
        </p:txBody>
      </p:sp>
      <p:grpSp>
        <p:nvGrpSpPr>
          <p:cNvPr id="2" name="Groupe 1">
            <a:extLst>
              <a:ext uri="{FF2B5EF4-FFF2-40B4-BE49-F238E27FC236}">
                <a16:creationId xmlns:a16="http://schemas.microsoft.com/office/drawing/2014/main" id="{90680CC8-D222-2915-9901-0EF20642D503}"/>
              </a:ext>
            </a:extLst>
          </p:cNvPr>
          <p:cNvGrpSpPr/>
          <p:nvPr/>
        </p:nvGrpSpPr>
        <p:grpSpPr>
          <a:xfrm>
            <a:off x="467999" y="6357599"/>
            <a:ext cx="8028001" cy="366288"/>
            <a:chOff x="467999" y="6357599"/>
            <a:chExt cx="8028001" cy="366288"/>
          </a:xfrm>
        </p:grpSpPr>
        <p:sp>
          <p:nvSpPr>
            <p:cNvPr id="13" name="object 3">
              <a:extLst>
                <a:ext uri="{FF2B5EF4-FFF2-40B4-BE49-F238E27FC236}">
                  <a16:creationId xmlns:a16="http://schemas.microsoft.com/office/drawing/2014/main" id="{B42C78EC-68A6-B56D-AEF0-FF3C720BADEF}"/>
                </a:ext>
              </a:extLst>
            </p:cNvPr>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a:extLst>
                <a:ext uri="{FF2B5EF4-FFF2-40B4-BE49-F238E27FC236}">
                  <a16:creationId xmlns:a16="http://schemas.microsoft.com/office/drawing/2014/main" id="{C6249F85-CFD7-074F-0E30-05C6BD1F83C3}"/>
                </a:ext>
              </a:extLst>
            </p:cNvPr>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15" name="Connecteur droit 9">
            <a:extLst>
              <a:ext uri="{FF2B5EF4-FFF2-40B4-BE49-F238E27FC236}">
                <a16:creationId xmlns:a16="http://schemas.microsoft.com/office/drawing/2014/main" id="{A1BB3E9D-22CD-3876-C9C8-A896075AC16E}"/>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3" name="Espace réservé du numéro de diapositive 2">
            <a:extLst>
              <a:ext uri="{FF2B5EF4-FFF2-40B4-BE49-F238E27FC236}">
                <a16:creationId xmlns:a16="http://schemas.microsoft.com/office/drawing/2014/main" id="{2FE4BDCB-A9A6-817A-9413-3CB160DE2D64}"/>
              </a:ext>
            </a:extLst>
          </p:cNvPr>
          <p:cNvSpPr>
            <a:spLocks noGrp="1"/>
          </p:cNvSpPr>
          <p:nvPr>
            <p:ph type="sldNum" sz="quarter" idx="2"/>
          </p:nvPr>
        </p:nvSpPr>
        <p:spPr/>
        <p:txBody>
          <a:bodyPr/>
          <a:lstStyle/>
          <a:p>
            <a:fld id="{86CB4B4D-7CA3-9044-876B-883B54F8677D}" type="slidenum">
              <a:rPr lang="fr-FR" smtClean="0"/>
              <a:t>5</a:t>
            </a:fld>
            <a:endParaRPr lang="fr-FR"/>
          </a:p>
        </p:txBody>
      </p:sp>
      <p:sp>
        <p:nvSpPr>
          <p:cNvPr id="6" name="object 4">
            <a:extLst>
              <a:ext uri="{FF2B5EF4-FFF2-40B4-BE49-F238E27FC236}">
                <a16:creationId xmlns:a16="http://schemas.microsoft.com/office/drawing/2014/main" id="{246ECFF2-71CC-69B9-79B4-3D6C52B0759A}"/>
              </a:ext>
            </a:extLst>
          </p:cNvPr>
          <p:cNvSpPr txBox="1"/>
          <p:nvPr/>
        </p:nvSpPr>
        <p:spPr>
          <a:xfrm>
            <a:off x="707374" y="6434328"/>
            <a:ext cx="801371" cy="1846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9" name="Espace réservé du texte 2">
            <a:extLst>
              <a:ext uri="{FF2B5EF4-FFF2-40B4-BE49-F238E27FC236}">
                <a16:creationId xmlns:a16="http://schemas.microsoft.com/office/drawing/2014/main" id="{99E295D9-240A-E556-3711-6A613406ADE5}"/>
              </a:ext>
            </a:extLst>
          </p:cNvPr>
          <p:cNvSpPr txBox="1">
            <a:spLocks/>
          </p:cNvSpPr>
          <p:nvPr/>
        </p:nvSpPr>
        <p:spPr>
          <a:xfrm>
            <a:off x="467998" y="1159144"/>
            <a:ext cx="8025006" cy="3739485"/>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350" lvl="1" indent="-285750" algn="just" eaLnBrk="0" hangingPunct="1">
              <a:spcBef>
                <a:spcPts val="600"/>
              </a:spcBef>
              <a:buFont typeface="Wingdings" panose="05000000000000000000" pitchFamily="2" charset="2"/>
              <a:buChar char="§"/>
              <a:defRPr/>
            </a:pPr>
            <a:endParaRPr lang="fr-FR" altLang="fr-FR" kern="1200" dirty="0">
              <a:solidFill>
                <a:prstClr val="black"/>
              </a:solidFill>
            </a:endParaRPr>
          </a:p>
          <a:p>
            <a:pPr marL="469350" lvl="1" indent="-285750" algn="just" eaLnBrk="0" hangingPunct="1">
              <a:spcBef>
                <a:spcPts val="600"/>
              </a:spcBef>
              <a:buFont typeface="Wingdings" panose="05000000000000000000" pitchFamily="2" charset="2"/>
              <a:buChar char="§"/>
              <a:defRPr/>
            </a:pPr>
            <a:r>
              <a:rPr lang="fr-FR" altLang="fr-FR" kern="1200" dirty="0">
                <a:solidFill>
                  <a:prstClr val="black"/>
                </a:solidFill>
              </a:rPr>
              <a:t>La défiance institutionnelle fragilise le consentement à l’impôt.</a:t>
            </a:r>
          </a:p>
          <a:p>
            <a:pPr marL="469350" lvl="1" indent="-285750" algn="just" eaLnBrk="0" hangingPunct="1">
              <a:spcBef>
                <a:spcPts val="600"/>
              </a:spcBef>
              <a:buFont typeface="Wingdings" panose="05000000000000000000" pitchFamily="2" charset="2"/>
              <a:buChar char="§"/>
              <a:defRPr/>
            </a:pPr>
            <a:endParaRPr lang="fr-FR" altLang="fr-FR" kern="1200" dirty="0">
              <a:solidFill>
                <a:prstClr val="black"/>
              </a:solidFill>
            </a:endParaRPr>
          </a:p>
          <a:p>
            <a:pPr marL="469350" lvl="1" indent="-285750" algn="just" eaLnBrk="0" hangingPunct="1">
              <a:spcBef>
                <a:spcPts val="600"/>
              </a:spcBef>
              <a:buFont typeface="Wingdings" panose="05000000000000000000" pitchFamily="2" charset="2"/>
              <a:buChar char="§"/>
              <a:defRPr/>
            </a:pPr>
            <a:r>
              <a:rPr lang="fr-FR" altLang="fr-FR" kern="1200" dirty="0">
                <a:solidFill>
                  <a:prstClr val="black"/>
                </a:solidFill>
              </a:rPr>
              <a:t>La confiance dans la bonne utilisation de l’argent public varie fortement selon le niveau d’administration :</a:t>
            </a:r>
          </a:p>
          <a:p>
            <a:pPr marL="1383750" lvl="3" indent="-285750" algn="just" eaLnBrk="0" hangingPunct="1">
              <a:spcBef>
                <a:spcPts val="600"/>
              </a:spcBef>
              <a:buFont typeface="Police système Courant"/>
              <a:buChar char="-"/>
              <a:defRPr/>
            </a:pPr>
            <a:r>
              <a:rPr lang="fr-FR" altLang="fr-FR" kern="1200" dirty="0">
                <a:solidFill>
                  <a:prstClr val="black"/>
                </a:solidFill>
              </a:rPr>
              <a:t>69 % pour les communes</a:t>
            </a:r>
          </a:p>
          <a:p>
            <a:pPr marL="1383750" lvl="3" indent="-285750" algn="just" eaLnBrk="0" hangingPunct="1">
              <a:spcBef>
                <a:spcPts val="600"/>
              </a:spcBef>
              <a:buFont typeface="Police système Courant"/>
              <a:buChar char="-"/>
              <a:defRPr/>
            </a:pPr>
            <a:r>
              <a:rPr lang="fr-FR" altLang="fr-FR" kern="1200" dirty="0">
                <a:solidFill>
                  <a:prstClr val="black"/>
                </a:solidFill>
              </a:rPr>
              <a:t>58 % pour les départements</a:t>
            </a:r>
          </a:p>
          <a:p>
            <a:pPr marL="1383750" lvl="3" indent="-285750" algn="just" eaLnBrk="0" hangingPunct="1">
              <a:spcBef>
                <a:spcPts val="600"/>
              </a:spcBef>
              <a:buFont typeface="Police système Courant"/>
              <a:buChar char="-"/>
              <a:defRPr/>
            </a:pPr>
            <a:r>
              <a:rPr lang="fr-FR" altLang="fr-FR" kern="1200" dirty="0">
                <a:solidFill>
                  <a:prstClr val="black"/>
                </a:solidFill>
              </a:rPr>
              <a:t>55 % pour les régions</a:t>
            </a:r>
          </a:p>
          <a:p>
            <a:pPr marL="1383750" lvl="3" indent="-285750" algn="just" eaLnBrk="0" hangingPunct="1">
              <a:spcBef>
                <a:spcPts val="600"/>
              </a:spcBef>
              <a:buFont typeface="Police système Courant"/>
              <a:buChar char="-"/>
              <a:defRPr/>
            </a:pPr>
            <a:r>
              <a:rPr lang="fr-FR" altLang="fr-FR" kern="1200" dirty="0">
                <a:solidFill>
                  <a:prstClr val="black"/>
                </a:solidFill>
              </a:rPr>
              <a:t>22 % pour l’État central</a:t>
            </a:r>
          </a:p>
          <a:p>
            <a:pPr marL="183600" lvl="1" algn="just" eaLnBrk="0" hangingPunct="1">
              <a:spcBef>
                <a:spcPts val="600"/>
              </a:spcBef>
              <a:defRPr/>
            </a:pPr>
            <a:endParaRPr lang="fr-FR" altLang="fr-FR" kern="1200" dirty="0">
              <a:solidFill>
                <a:prstClr val="black"/>
              </a:solidFill>
            </a:endParaRPr>
          </a:p>
          <a:p>
            <a:pPr marL="469350" lvl="1" indent="-285750" algn="just" hangingPunct="1">
              <a:spcBef>
                <a:spcPts val="600"/>
              </a:spcBef>
              <a:buFont typeface="Wingdings" panose="05000000000000000000" pitchFamily="2" charset="2"/>
              <a:buChar char="§"/>
              <a:defRPr/>
            </a:pPr>
            <a:endParaRPr lang="fr-FR" kern="1200" dirty="0">
              <a:solidFill>
                <a:prstClr val="black"/>
              </a:solidFill>
            </a:endParaRPr>
          </a:p>
        </p:txBody>
      </p:sp>
      <p:sp>
        <p:nvSpPr>
          <p:cNvPr id="11" name="Titre 1">
            <a:extLst>
              <a:ext uri="{FF2B5EF4-FFF2-40B4-BE49-F238E27FC236}">
                <a16:creationId xmlns:a16="http://schemas.microsoft.com/office/drawing/2014/main" id="{73892E1C-665C-D310-117E-8E3A4168F852}"/>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1. Une démocratie à bout de souffle</a:t>
            </a:r>
          </a:p>
        </p:txBody>
      </p:sp>
      <p:sp>
        <p:nvSpPr>
          <p:cNvPr id="12" name="Espace réservé du contenu 2">
            <a:extLst>
              <a:ext uri="{FF2B5EF4-FFF2-40B4-BE49-F238E27FC236}">
                <a16:creationId xmlns:a16="http://schemas.microsoft.com/office/drawing/2014/main" id="{290271CA-F037-4AC8-B60E-A6BB70865E07}"/>
              </a:ext>
            </a:extLst>
          </p:cNvPr>
          <p:cNvSpPr txBox="1">
            <a:spLocks/>
          </p:cNvSpPr>
          <p:nvPr/>
        </p:nvSpPr>
        <p:spPr>
          <a:xfrm>
            <a:off x="467998" y="4803654"/>
            <a:ext cx="8028002" cy="1066141"/>
          </a:xfrm>
          <a:prstGeom prst="rect">
            <a:avLst/>
          </a:prstGeom>
          <a:noFill/>
          <a:ln w="6350">
            <a:solidFill>
              <a:schemeClr val="tx1">
                <a:lumMod val="50000"/>
                <a:lumOff val="50000"/>
              </a:schemeClr>
            </a:solidFill>
            <a:prstDash val="sysDash"/>
          </a:ln>
        </p:spPr>
        <p:txBody>
          <a:bodyPr lIns="90000" tIns="45000" rIns="90000" bIns="45000" anchor="ctr">
            <a:noAutofit/>
          </a:bodyPr>
          <a:lstStyle>
            <a:defPPr>
              <a:defRPr lang="fr-FR"/>
            </a:defPPr>
            <a:lvl1pPr marL="0" indent="0" algn="ctr" defTabSz="914400" rtl="0" eaLnBrk="1" latinLnBrk="0" hangingPunct="1">
              <a:lnSpc>
                <a:spcPct val="100000"/>
              </a:lnSpc>
              <a:buNone/>
              <a:tabLst>
                <a:tab pos="0" algn="l"/>
              </a:tabLst>
              <a:defRPr lang="fr-FR" sz="1200" b="0" strike="noStrike" kern="1200" spc="-1">
                <a:solidFill>
                  <a:srgbClr val="8B8B8B"/>
                </a:solidFill>
                <a:latin typeface="Calibri"/>
                <a:ea typeface="DejaVu Sans"/>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just">
              <a:defRPr/>
            </a:pPr>
            <a:r>
              <a:rPr kumimoji="0" lang="fr-FR" sz="1800" b="1" i="0" u="none" strike="noStrike" kern="1200" cap="none" spc="-1" normalizeH="0" baseline="0" noProof="0" dirty="0">
                <a:ln>
                  <a:noFill/>
                </a:ln>
                <a:solidFill>
                  <a:schemeClr val="tx1">
                    <a:lumMod val="65000"/>
                    <a:lumOff val="35000"/>
                  </a:schemeClr>
                </a:solidFill>
                <a:effectLst/>
                <a:uLnTx/>
                <a:uFillTx/>
              </a:rPr>
              <a:t>Constat 1. </a:t>
            </a:r>
            <a:r>
              <a:rPr lang="fr-FR" sz="1800" dirty="0">
                <a:solidFill>
                  <a:schemeClr val="tx1">
                    <a:lumMod val="65000"/>
                    <a:lumOff val="35000"/>
                  </a:schemeClr>
                </a:solidFill>
              </a:rPr>
              <a:t>La défiance envers les institutions politiques atteint en France un niveau critique, supérieur à celui observé dans d’autres démocraties avancées, avec des implications négatives pour le contrat social et fiscal.</a:t>
            </a:r>
          </a:p>
        </p:txBody>
      </p:sp>
    </p:spTree>
    <p:extLst>
      <p:ext uri="{BB962C8B-B14F-4D97-AF65-F5344CB8AC3E}">
        <p14:creationId xmlns:p14="http://schemas.microsoft.com/office/powerpoint/2010/main" val="128124174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texte 2">
            <a:extLst>
              <a:ext uri="{FF2B5EF4-FFF2-40B4-BE49-F238E27FC236}">
                <a16:creationId xmlns:a16="http://schemas.microsoft.com/office/drawing/2014/main" id="{E34B3B54-D9BA-4472-9B1B-4036898E3FBC}"/>
              </a:ext>
            </a:extLst>
          </p:cNvPr>
          <p:cNvSpPr txBox="1">
            <a:spLocks/>
          </p:cNvSpPr>
          <p:nvPr/>
        </p:nvSpPr>
        <p:spPr>
          <a:xfrm>
            <a:off x="467998" y="1305140"/>
            <a:ext cx="8025006" cy="2939266"/>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83600" lvl="1" algn="just" hangingPunct="1">
              <a:spcBef>
                <a:spcPts val="600"/>
              </a:spcBef>
              <a:defRPr/>
            </a:pPr>
            <a:r>
              <a:rPr lang="fr-FR" sz="2000" b="1" dirty="0">
                <a:solidFill>
                  <a:srgbClr val="004A99"/>
                </a:solidFill>
                <a:latin typeface="Calibri"/>
                <a:cs typeface="Calibri"/>
              </a:rPr>
              <a:t>Demande d’autorité</a:t>
            </a:r>
          </a:p>
          <a:p>
            <a:pPr marL="469350" lvl="1" indent="-285750" algn="just" hangingPunct="1">
              <a:spcBef>
                <a:spcPts val="600"/>
              </a:spcBef>
              <a:buFont typeface="Wingdings" panose="05000000000000000000" pitchFamily="2" charset="2"/>
              <a:buChar char="§"/>
              <a:defRPr/>
            </a:pPr>
            <a:r>
              <a:rPr lang="fr-FR" kern="1200" dirty="0">
                <a:solidFill>
                  <a:prstClr val="black"/>
                </a:solidFill>
              </a:rPr>
              <a:t>73 % des Français estiment que « la France a besoin d’un vrai chef pour remettre de l’ordre »</a:t>
            </a:r>
          </a:p>
          <a:p>
            <a:pPr marL="469350" lvl="1" indent="-285750" algn="just" hangingPunct="1">
              <a:spcBef>
                <a:spcPts val="600"/>
              </a:spcBef>
              <a:buFont typeface="Wingdings" panose="05000000000000000000" pitchFamily="2" charset="2"/>
              <a:buChar char="§"/>
              <a:defRPr/>
            </a:pPr>
            <a:r>
              <a:rPr lang="fr-FR" altLang="fr-FR" dirty="0"/>
              <a:t>36 % soutiennent </a:t>
            </a:r>
            <a:r>
              <a:rPr lang="fr-FR" altLang="fr-FR" dirty="0">
                <a:latin typeface="-webkit-standard"/>
              </a:rPr>
              <a:t>l’idée d’un « homme fort » qui n’aurait pas à se préoccuper du Parlement.</a:t>
            </a:r>
          </a:p>
          <a:p>
            <a:pPr marL="469350" lvl="1" indent="-285750" algn="just" hangingPunct="1">
              <a:spcBef>
                <a:spcPts val="600"/>
              </a:spcBef>
              <a:buFont typeface="Wingdings" panose="05000000000000000000" pitchFamily="2" charset="2"/>
              <a:buChar char="§"/>
              <a:defRPr/>
            </a:pPr>
            <a:endParaRPr lang="fr-FR" altLang="fr-FR" dirty="0">
              <a:solidFill>
                <a:schemeClr val="tx1"/>
              </a:solidFill>
              <a:latin typeface="Arial" panose="020B0604020202020204" pitchFamily="34" charset="0"/>
            </a:endParaRPr>
          </a:p>
          <a:p>
            <a:pPr marL="183600" lvl="1" algn="just" hangingPunct="1">
              <a:spcBef>
                <a:spcPts val="600"/>
              </a:spcBef>
              <a:defRPr/>
            </a:pPr>
            <a:r>
              <a:rPr lang="fr-FR" sz="2000" b="1" dirty="0">
                <a:solidFill>
                  <a:srgbClr val="004A99"/>
                </a:solidFill>
                <a:latin typeface="Calibri"/>
                <a:cs typeface="Calibri"/>
              </a:rPr>
              <a:t>Polarisation affective croissante</a:t>
            </a:r>
          </a:p>
          <a:p>
            <a:pPr marL="469350" lvl="1" indent="-285750" algn="just" hangingPunct="1">
              <a:spcBef>
                <a:spcPts val="600"/>
              </a:spcBef>
              <a:buFont typeface="Wingdings" panose="05000000000000000000" pitchFamily="2" charset="2"/>
              <a:buChar char="§"/>
              <a:defRPr/>
            </a:pPr>
            <a:r>
              <a:rPr lang="fr-FR" kern="1200" dirty="0">
                <a:solidFill>
                  <a:prstClr val="black"/>
                </a:solidFill>
              </a:rPr>
              <a:t>Indicateurs (« thermomètre affectif ») révèlent une défiance accrue entre groupes de citoyens aux préférences politiques opposées</a:t>
            </a:r>
          </a:p>
        </p:txBody>
      </p:sp>
      <p:grpSp>
        <p:nvGrpSpPr>
          <p:cNvPr id="2" name="Groupe 1"/>
          <p:cNvGrpSpPr/>
          <p:nvPr/>
        </p:nvGrpSpPr>
        <p:grpSpPr>
          <a:xfrm>
            <a:off x="467999" y="6357599"/>
            <a:ext cx="8028001" cy="366288"/>
            <a:chOff x="467999" y="6357599"/>
            <a:chExt cx="8028001" cy="366288"/>
          </a:xfrm>
        </p:grpSpPr>
        <p:sp>
          <p:nvSpPr>
            <p:cNvPr id="13" name="object 3"/>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3" name="Espace réservé du numéro de diapositive 2"/>
          <p:cNvSpPr>
            <a:spLocks noGrp="1"/>
          </p:cNvSpPr>
          <p:nvPr>
            <p:ph type="sldNum" sz="quarter" idx="2"/>
          </p:nvPr>
        </p:nvSpPr>
        <p:spPr/>
        <p:txBody>
          <a:bodyPr/>
          <a:lstStyle/>
          <a:p>
            <a:fld id="{86CB4B4D-7CA3-9044-876B-883B54F8677D}" type="slidenum">
              <a:rPr lang="fr-FR" smtClean="0"/>
              <a:t>6</a:t>
            </a:fld>
            <a:endParaRPr lang="fr-FR"/>
          </a:p>
        </p:txBody>
      </p:sp>
      <p:sp>
        <p:nvSpPr>
          <p:cNvPr id="6" name="object 4">
            <a:extLst>
              <a:ext uri="{FF2B5EF4-FFF2-40B4-BE49-F238E27FC236}">
                <a16:creationId xmlns:a16="http://schemas.microsoft.com/office/drawing/2014/main" id="{2FEE888F-11EE-2849-40A4-110E700053C3}"/>
              </a:ext>
            </a:extLst>
          </p:cNvPr>
          <p:cNvSpPr txBox="1"/>
          <p:nvPr/>
        </p:nvSpPr>
        <p:spPr>
          <a:xfrm>
            <a:off x="707374" y="6434328"/>
            <a:ext cx="801371" cy="1846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16" name="Espace réservé du contenu 2">
            <a:extLst>
              <a:ext uri="{FF2B5EF4-FFF2-40B4-BE49-F238E27FC236}">
                <a16:creationId xmlns:a16="http://schemas.microsoft.com/office/drawing/2014/main" id="{290271CA-F037-4AC8-B60E-A6BB70865E07}"/>
              </a:ext>
            </a:extLst>
          </p:cNvPr>
          <p:cNvSpPr txBox="1">
            <a:spLocks/>
          </p:cNvSpPr>
          <p:nvPr/>
        </p:nvSpPr>
        <p:spPr>
          <a:xfrm>
            <a:off x="467998" y="4809089"/>
            <a:ext cx="8028002" cy="889767"/>
          </a:xfrm>
          <a:prstGeom prst="rect">
            <a:avLst/>
          </a:prstGeom>
          <a:noFill/>
          <a:ln w="6350">
            <a:solidFill>
              <a:schemeClr val="tx1">
                <a:lumMod val="50000"/>
                <a:lumOff val="50000"/>
              </a:schemeClr>
            </a:solidFill>
            <a:prstDash val="sysDash"/>
          </a:ln>
        </p:spPr>
        <p:txBody>
          <a:bodyPr lIns="90000" tIns="45000" rIns="90000" bIns="45000" anchor="ctr">
            <a:noAutofit/>
          </a:bodyPr>
          <a:lstStyle>
            <a:defPPr>
              <a:defRPr lang="fr-FR"/>
            </a:defPPr>
            <a:lvl1pPr marL="0" indent="0" algn="ctr" defTabSz="914400" rtl="0" eaLnBrk="1" latinLnBrk="0" hangingPunct="1">
              <a:lnSpc>
                <a:spcPct val="100000"/>
              </a:lnSpc>
              <a:buNone/>
              <a:tabLst>
                <a:tab pos="0" algn="l"/>
              </a:tabLst>
              <a:defRPr lang="fr-FR" sz="1200" b="0" strike="noStrike" kern="1200" spc="-1">
                <a:solidFill>
                  <a:srgbClr val="8B8B8B"/>
                </a:solidFill>
                <a:latin typeface="Calibri"/>
                <a:ea typeface="DejaVu Sans"/>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just">
              <a:defRPr/>
            </a:pPr>
            <a:r>
              <a:rPr kumimoji="0" lang="fr-FR" sz="1800" b="1" i="0" u="none" strike="noStrike" kern="1200" cap="none" spc="-1" normalizeH="0" baseline="0" noProof="0" dirty="0">
                <a:ln>
                  <a:noFill/>
                </a:ln>
                <a:solidFill>
                  <a:schemeClr val="tx1">
                    <a:lumMod val="65000"/>
                    <a:lumOff val="35000"/>
                  </a:schemeClr>
                </a:solidFill>
                <a:effectLst/>
                <a:uLnTx/>
                <a:uFillTx/>
              </a:rPr>
              <a:t>Constat 2. </a:t>
            </a:r>
            <a:r>
              <a:rPr lang="fr-FR" sz="1800" dirty="0">
                <a:solidFill>
                  <a:schemeClr val="tx1">
                    <a:lumMod val="65000"/>
                    <a:lumOff val="35000"/>
                  </a:schemeClr>
                </a:solidFill>
              </a:rPr>
              <a:t>La progression du vote populiste, la baisse de la satisfaction à l’égard du</a:t>
            </a:r>
          </a:p>
          <a:p>
            <a:pPr lvl="0" algn="just">
              <a:defRPr/>
            </a:pPr>
            <a:r>
              <a:rPr lang="fr-FR" sz="1800" dirty="0">
                <a:solidFill>
                  <a:schemeClr val="tx1">
                    <a:lumMod val="65000"/>
                    <a:lumOff val="35000"/>
                  </a:schemeClr>
                </a:solidFill>
              </a:rPr>
              <a:t>fonctionnement démocratique et la montée de la polarisation affective s’accompagnent de signaux d’un possible tournant autoritaire.</a:t>
            </a:r>
          </a:p>
        </p:txBody>
      </p:sp>
      <p:sp>
        <p:nvSpPr>
          <p:cNvPr id="5" name="Title 1">
            <a:extLst>
              <a:ext uri="{FF2B5EF4-FFF2-40B4-BE49-F238E27FC236}">
                <a16:creationId xmlns:a16="http://schemas.microsoft.com/office/drawing/2014/main" id="{FD054494-61EB-DFB3-EA6D-063E03D81D86}"/>
              </a:ext>
            </a:extLst>
          </p:cNvPr>
          <p:cNvSpPr txBox="1">
            <a:spLocks/>
          </p:cNvSpPr>
          <p:nvPr/>
        </p:nvSpPr>
        <p:spPr>
          <a:xfrm>
            <a:off x="467998" y="415273"/>
            <a:ext cx="8028002" cy="432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Montée du vote populiste et augmentation de la polarisation</a:t>
            </a:r>
          </a:p>
        </p:txBody>
      </p:sp>
      <p:sp>
        <p:nvSpPr>
          <p:cNvPr id="8" name="Connecteur droit 9">
            <a:extLst>
              <a:ext uri="{FF2B5EF4-FFF2-40B4-BE49-F238E27FC236}">
                <a16:creationId xmlns:a16="http://schemas.microsoft.com/office/drawing/2014/main" id="{571A96F4-7AA6-04B7-DE6D-0DDC8A15895B}"/>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9" name="Titre 1">
            <a:extLst>
              <a:ext uri="{FF2B5EF4-FFF2-40B4-BE49-F238E27FC236}">
                <a16:creationId xmlns:a16="http://schemas.microsoft.com/office/drawing/2014/main" id="{C916966E-D41E-308A-DBC6-E99042580E3E}"/>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1. Une démocratie à bout de souffle</a:t>
            </a:r>
          </a:p>
        </p:txBody>
      </p:sp>
    </p:spTree>
    <p:extLst>
      <p:ext uri="{BB962C8B-B14F-4D97-AF65-F5344CB8AC3E}">
        <p14:creationId xmlns:p14="http://schemas.microsoft.com/office/powerpoint/2010/main" val="91833820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0FADA-B177-D9BF-0190-46E373DA7C8C}"/>
            </a:ext>
          </a:extLst>
        </p:cNvPr>
        <p:cNvGrpSpPr/>
        <p:nvPr/>
      </p:nvGrpSpPr>
      <p:grpSpPr>
        <a:xfrm>
          <a:off x="0" y="0"/>
          <a:ext cx="0" cy="0"/>
          <a:chOff x="0" y="0"/>
          <a:chExt cx="0" cy="0"/>
        </a:xfrm>
      </p:grpSpPr>
      <p:sp>
        <p:nvSpPr>
          <p:cNvPr id="11" name="Espace réservé du texte 2">
            <a:extLst>
              <a:ext uri="{FF2B5EF4-FFF2-40B4-BE49-F238E27FC236}">
                <a16:creationId xmlns:a16="http://schemas.microsoft.com/office/drawing/2014/main" id="{C060383C-3CA0-3DD4-0655-63878CD0E3CD}"/>
              </a:ext>
            </a:extLst>
          </p:cNvPr>
          <p:cNvSpPr txBox="1">
            <a:spLocks/>
          </p:cNvSpPr>
          <p:nvPr/>
        </p:nvSpPr>
        <p:spPr>
          <a:xfrm>
            <a:off x="374050" y="5430415"/>
            <a:ext cx="8118954" cy="553998"/>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83600" lvl="1" algn="just" hangingPunct="1">
              <a:spcBef>
                <a:spcPts val="600"/>
              </a:spcBef>
              <a:defRPr/>
            </a:pPr>
            <a:r>
              <a:rPr kumimoji="0" lang="fr-FR" b="0" i="0" u="none" strike="noStrike" kern="1200" cap="none" spc="0" normalizeH="0" baseline="0" noProof="0" dirty="0">
                <a:ln>
                  <a:noFill/>
                </a:ln>
                <a:solidFill>
                  <a:srgbClr val="004A99"/>
                </a:solidFill>
                <a:effectLst/>
                <a:uLnTx/>
                <a:uFillTx/>
                <a:latin typeface="Calibri"/>
                <a:sym typeface="Wingdings" pitchFamily="2" charset="2"/>
              </a:rPr>
              <a:t> </a:t>
            </a:r>
            <a:r>
              <a:rPr kumimoji="0" lang="fr-FR" b="0" i="0" u="none" strike="noStrike" kern="1200" cap="none" spc="0" normalizeH="0" baseline="0" noProof="0" dirty="0">
                <a:ln>
                  <a:noFill/>
                </a:ln>
                <a:solidFill>
                  <a:srgbClr val="004A99"/>
                </a:solidFill>
                <a:effectLst/>
                <a:uLnTx/>
                <a:uFillTx/>
                <a:latin typeface="Calibri"/>
              </a:rPr>
              <a:t>Baisse tendancielle de la participation électorale depuis les années 1980 dans la plupart des scrutins.</a:t>
            </a:r>
          </a:p>
        </p:txBody>
      </p:sp>
      <p:grpSp>
        <p:nvGrpSpPr>
          <p:cNvPr id="2" name="Groupe 1">
            <a:extLst>
              <a:ext uri="{FF2B5EF4-FFF2-40B4-BE49-F238E27FC236}">
                <a16:creationId xmlns:a16="http://schemas.microsoft.com/office/drawing/2014/main" id="{FBCF75FA-3C74-AFD0-0A14-5C9396FC47AD}"/>
              </a:ext>
            </a:extLst>
          </p:cNvPr>
          <p:cNvGrpSpPr/>
          <p:nvPr/>
        </p:nvGrpSpPr>
        <p:grpSpPr>
          <a:xfrm>
            <a:off x="467999" y="6357599"/>
            <a:ext cx="8028001" cy="366288"/>
            <a:chOff x="467999" y="6357599"/>
            <a:chExt cx="8028001" cy="366288"/>
          </a:xfrm>
        </p:grpSpPr>
        <p:sp>
          <p:nvSpPr>
            <p:cNvPr id="13" name="object 3">
              <a:extLst>
                <a:ext uri="{FF2B5EF4-FFF2-40B4-BE49-F238E27FC236}">
                  <a16:creationId xmlns:a16="http://schemas.microsoft.com/office/drawing/2014/main" id="{286ADD33-943D-9B4B-7431-3A8FDF98CB53}"/>
                </a:ext>
              </a:extLst>
            </p:cNvPr>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a:extLst>
                <a:ext uri="{FF2B5EF4-FFF2-40B4-BE49-F238E27FC236}">
                  <a16:creationId xmlns:a16="http://schemas.microsoft.com/office/drawing/2014/main" id="{CB410115-96A0-3625-4FE8-993A663614C1}"/>
                </a:ext>
              </a:extLst>
            </p:cNvPr>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3" name="Espace réservé du numéro de diapositive 2">
            <a:extLst>
              <a:ext uri="{FF2B5EF4-FFF2-40B4-BE49-F238E27FC236}">
                <a16:creationId xmlns:a16="http://schemas.microsoft.com/office/drawing/2014/main" id="{3A5C4081-F21E-385E-A9F8-A225C67B9845}"/>
              </a:ext>
            </a:extLst>
          </p:cNvPr>
          <p:cNvSpPr>
            <a:spLocks noGrp="1"/>
          </p:cNvSpPr>
          <p:nvPr>
            <p:ph type="sldNum" sz="quarter" idx="2"/>
          </p:nvPr>
        </p:nvSpPr>
        <p:spPr/>
        <p:txBody>
          <a:bodyPr/>
          <a:lstStyle/>
          <a:p>
            <a:fld id="{86CB4B4D-7CA3-9044-876B-883B54F8677D}" type="slidenum">
              <a:rPr lang="fr-FR" smtClean="0"/>
              <a:t>7</a:t>
            </a:fld>
            <a:endParaRPr lang="fr-FR"/>
          </a:p>
        </p:txBody>
      </p:sp>
      <p:sp>
        <p:nvSpPr>
          <p:cNvPr id="6" name="object 4">
            <a:extLst>
              <a:ext uri="{FF2B5EF4-FFF2-40B4-BE49-F238E27FC236}">
                <a16:creationId xmlns:a16="http://schemas.microsoft.com/office/drawing/2014/main" id="{5204D949-8EA6-DAA1-ADCC-56757FFBEED3}"/>
              </a:ext>
            </a:extLst>
          </p:cNvPr>
          <p:cNvSpPr txBox="1"/>
          <p:nvPr/>
        </p:nvSpPr>
        <p:spPr>
          <a:xfrm>
            <a:off x="707374" y="6434328"/>
            <a:ext cx="801371" cy="1846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9" name="ZoneTexte 8">
            <a:extLst>
              <a:ext uri="{FF2B5EF4-FFF2-40B4-BE49-F238E27FC236}">
                <a16:creationId xmlns:a16="http://schemas.microsoft.com/office/drawing/2014/main" id="{7F30FA73-A006-4FE2-4A6D-1446522EE5C9}"/>
              </a:ext>
            </a:extLst>
          </p:cNvPr>
          <p:cNvSpPr txBox="1"/>
          <p:nvPr/>
        </p:nvSpPr>
        <p:spPr>
          <a:xfrm>
            <a:off x="1732058" y="4810945"/>
            <a:ext cx="6147881" cy="50270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R="1700" rtl="0"/>
            <a:r>
              <a:rPr lang="fr-FR" sz="1600" b="1" i="0" u="none" strike="noStrike" baseline="30000" dirty="0">
                <a:solidFill>
                  <a:srgbClr val="004996"/>
                </a:solidFill>
                <a:latin typeface="Corporate S" panose="00000500000000000000" pitchFamily="50" charset="0"/>
              </a:rPr>
              <a:t>Source</a:t>
            </a:r>
            <a:r>
              <a:rPr lang="fr-FR" sz="1600" b="0" i="0" u="none" strike="noStrike" baseline="30000" dirty="0">
                <a:solidFill>
                  <a:srgbClr val="004996"/>
                </a:solidFill>
                <a:latin typeface="Corporate S" panose="00000500000000000000" pitchFamily="50" charset="0"/>
              </a:rPr>
              <a:t> : auteurs, à partir des données du ministère de l’Intérieur. </a:t>
            </a:r>
            <a:br>
              <a:rPr lang="fr-FR" sz="1600" b="0" i="0" u="none" strike="noStrike" baseline="30000" dirty="0">
                <a:solidFill>
                  <a:srgbClr val="004996"/>
                </a:solidFill>
                <a:latin typeface="Corporate S" panose="00000500000000000000" pitchFamily="50" charset="0"/>
              </a:rPr>
            </a:br>
            <a:r>
              <a:rPr lang="fr-FR" sz="1600" b="1" i="0" u="none" strike="noStrike" baseline="30000" dirty="0">
                <a:solidFill>
                  <a:srgbClr val="004996"/>
                </a:solidFill>
                <a:latin typeface="Corporate S" panose="00000500000000000000" pitchFamily="50" charset="0"/>
              </a:rPr>
              <a:t>Note</a:t>
            </a:r>
            <a:r>
              <a:rPr lang="fr-FR" sz="1600" b="0" i="0" u="none" strike="noStrike" baseline="30000" dirty="0">
                <a:solidFill>
                  <a:srgbClr val="004996"/>
                </a:solidFill>
                <a:latin typeface="Corporate S" panose="00000500000000000000" pitchFamily="50" charset="0"/>
              </a:rPr>
              <a:t> : lorsqu’il y a deux tours, la participation de chaque élection correspond à la moyenne des tours 1 et 2.</a:t>
            </a:r>
            <a:endParaRPr lang="fr-FR" altLang="fr-FR" sz="1600" dirty="0">
              <a:solidFill>
                <a:schemeClr val="tx1"/>
              </a:solidFill>
              <a:latin typeface="Calibri" panose="020F0502020204030204" pitchFamily="34" charset="0"/>
              <a:cs typeface="Calibri" panose="020F0502020204030204" pitchFamily="34" charset="0"/>
            </a:endParaRPr>
          </a:p>
        </p:txBody>
      </p:sp>
      <p:pic>
        <p:nvPicPr>
          <p:cNvPr id="5" name="Image 4">
            <a:extLst>
              <a:ext uri="{FF2B5EF4-FFF2-40B4-BE49-F238E27FC236}">
                <a16:creationId xmlns:a16="http://schemas.microsoft.com/office/drawing/2014/main" id="{C70469B4-76B5-F950-318A-03730B52EDE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39131" y="1827188"/>
            <a:ext cx="4665735" cy="2838666"/>
          </a:xfrm>
          <a:prstGeom prst="rect">
            <a:avLst/>
          </a:prstGeom>
        </p:spPr>
      </p:pic>
      <p:sp>
        <p:nvSpPr>
          <p:cNvPr id="8" name="Title 1">
            <a:extLst>
              <a:ext uri="{FF2B5EF4-FFF2-40B4-BE49-F238E27FC236}">
                <a16:creationId xmlns:a16="http://schemas.microsoft.com/office/drawing/2014/main" id="{FD059BE0-75F1-1FA9-564C-E1F59EE6DE3B}"/>
              </a:ext>
            </a:extLst>
          </p:cNvPr>
          <p:cNvSpPr txBox="1">
            <a:spLocks/>
          </p:cNvSpPr>
          <p:nvPr/>
        </p:nvSpPr>
        <p:spPr>
          <a:xfrm>
            <a:off x="467998" y="403550"/>
            <a:ext cx="8676002" cy="432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Essor des “citoyens critiques” et nouvelles formes d’expression</a:t>
            </a:r>
          </a:p>
        </p:txBody>
      </p:sp>
      <p:sp>
        <p:nvSpPr>
          <p:cNvPr id="12" name="Connecteur droit 9">
            <a:extLst>
              <a:ext uri="{FF2B5EF4-FFF2-40B4-BE49-F238E27FC236}">
                <a16:creationId xmlns:a16="http://schemas.microsoft.com/office/drawing/2014/main" id="{78A69E6F-518F-69C8-D22C-F7D05D20E357}"/>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17" name="Titre 1">
            <a:extLst>
              <a:ext uri="{FF2B5EF4-FFF2-40B4-BE49-F238E27FC236}">
                <a16:creationId xmlns:a16="http://schemas.microsoft.com/office/drawing/2014/main" id="{521C4A2B-1F86-233A-2254-C3D1CE432D75}"/>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1. Une démocratie à bout de souffle</a:t>
            </a:r>
          </a:p>
        </p:txBody>
      </p:sp>
      <p:sp>
        <p:nvSpPr>
          <p:cNvPr id="4" name="ZoneTexte 3">
            <a:extLst>
              <a:ext uri="{FF2B5EF4-FFF2-40B4-BE49-F238E27FC236}">
                <a16:creationId xmlns:a16="http://schemas.microsoft.com/office/drawing/2014/main" id="{EE1FF70C-B9C9-12E1-CAAD-FD799CF552BD}"/>
              </a:ext>
            </a:extLst>
          </p:cNvPr>
          <p:cNvSpPr txBox="1"/>
          <p:nvPr/>
        </p:nvSpPr>
        <p:spPr>
          <a:xfrm>
            <a:off x="2285998" y="1230822"/>
            <a:ext cx="4572000" cy="50270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R="1700" algn="ctr" rtl="0"/>
            <a:r>
              <a:rPr lang="fr-FR" sz="2000" b="1" i="0" u="none" strike="noStrike" baseline="30000" dirty="0">
                <a:solidFill>
                  <a:srgbClr val="004996"/>
                </a:solidFill>
                <a:latin typeface="Corporate S" panose="00000500000000000000" pitchFamily="50" charset="0"/>
              </a:rPr>
              <a:t>Graphique 2. Évolution de la participation par élection (1958-2026)</a:t>
            </a:r>
          </a:p>
        </p:txBody>
      </p:sp>
      <p:sp>
        <p:nvSpPr>
          <p:cNvPr id="10" name="Connecteur droit 9">
            <a:extLst>
              <a:ext uri="{FF2B5EF4-FFF2-40B4-BE49-F238E27FC236}">
                <a16:creationId xmlns:a16="http://schemas.microsoft.com/office/drawing/2014/main" id="{18AFB4AD-6650-7308-288B-A4F7728AE261}"/>
              </a:ext>
            </a:extLst>
          </p:cNvPr>
          <p:cNvSpPr/>
          <p:nvPr/>
        </p:nvSpPr>
        <p:spPr>
          <a:xfrm flipV="1">
            <a:off x="2557286" y="1682096"/>
            <a:ext cx="4076978" cy="0"/>
          </a:xfrm>
          <a:prstGeom prst="line">
            <a:avLst/>
          </a:prstGeom>
          <a:ln w="12700">
            <a:solidFill>
              <a:srgbClr val="004A99"/>
            </a:solidFill>
            <a:prstDash val="solid"/>
          </a:ln>
        </p:spPr>
        <p:txBody>
          <a:bodyPr lIns="45719" rIns="45719"/>
          <a:lstStyle/>
          <a:p>
            <a:endParaRPr dirty="0"/>
          </a:p>
        </p:txBody>
      </p:sp>
    </p:spTree>
    <p:extLst>
      <p:ext uri="{BB962C8B-B14F-4D97-AF65-F5344CB8AC3E}">
        <p14:creationId xmlns:p14="http://schemas.microsoft.com/office/powerpoint/2010/main" val="308261076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A281B-D994-8639-BDED-5157DE772C11}"/>
            </a:ext>
          </a:extLst>
        </p:cNvPr>
        <p:cNvGrpSpPr/>
        <p:nvPr/>
      </p:nvGrpSpPr>
      <p:grpSpPr>
        <a:xfrm>
          <a:off x="0" y="0"/>
          <a:ext cx="0" cy="0"/>
          <a:chOff x="0" y="0"/>
          <a:chExt cx="0" cy="0"/>
        </a:xfrm>
      </p:grpSpPr>
      <p:sp>
        <p:nvSpPr>
          <p:cNvPr id="11" name="Espace réservé du texte 2">
            <a:extLst>
              <a:ext uri="{FF2B5EF4-FFF2-40B4-BE49-F238E27FC236}">
                <a16:creationId xmlns:a16="http://schemas.microsoft.com/office/drawing/2014/main" id="{DA15E42A-C618-457D-91F2-E92D694A2C45}"/>
              </a:ext>
            </a:extLst>
          </p:cNvPr>
          <p:cNvSpPr txBox="1">
            <a:spLocks/>
          </p:cNvSpPr>
          <p:nvPr/>
        </p:nvSpPr>
        <p:spPr>
          <a:xfrm>
            <a:off x="308929" y="5671086"/>
            <a:ext cx="8118954" cy="553998"/>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83600" lvl="1" algn="just" hangingPunct="1">
              <a:spcBef>
                <a:spcPts val="600"/>
              </a:spcBef>
              <a:defRPr/>
            </a:pPr>
            <a:r>
              <a:rPr lang="fr-FR" kern="1200" dirty="0">
                <a:solidFill>
                  <a:srgbClr val="004A99"/>
                </a:solidFill>
                <a:latin typeface="Calibri"/>
                <a:sym typeface="Wingdings" pitchFamily="2" charset="2"/>
              </a:rPr>
              <a:t> </a:t>
            </a:r>
            <a:r>
              <a:rPr lang="fr-FR" kern="1200" dirty="0">
                <a:solidFill>
                  <a:srgbClr val="004A99"/>
                </a:solidFill>
                <a:latin typeface="Calibri"/>
              </a:rPr>
              <a:t>Plus l’abstention augmente, plus certaines catégories sont sous-représentées parmi les votants (jeunes, inactifs, ouvriers)</a:t>
            </a:r>
          </a:p>
        </p:txBody>
      </p:sp>
      <p:grpSp>
        <p:nvGrpSpPr>
          <p:cNvPr id="2" name="Groupe 1">
            <a:extLst>
              <a:ext uri="{FF2B5EF4-FFF2-40B4-BE49-F238E27FC236}">
                <a16:creationId xmlns:a16="http://schemas.microsoft.com/office/drawing/2014/main" id="{0AA56341-5E32-913C-8DEB-572C485A5291}"/>
              </a:ext>
            </a:extLst>
          </p:cNvPr>
          <p:cNvGrpSpPr/>
          <p:nvPr/>
        </p:nvGrpSpPr>
        <p:grpSpPr>
          <a:xfrm>
            <a:off x="467999" y="6357599"/>
            <a:ext cx="8028001" cy="366288"/>
            <a:chOff x="467999" y="6357599"/>
            <a:chExt cx="8028001" cy="366288"/>
          </a:xfrm>
        </p:grpSpPr>
        <p:sp>
          <p:nvSpPr>
            <p:cNvPr id="13" name="object 3">
              <a:extLst>
                <a:ext uri="{FF2B5EF4-FFF2-40B4-BE49-F238E27FC236}">
                  <a16:creationId xmlns:a16="http://schemas.microsoft.com/office/drawing/2014/main" id="{F5BDFEA7-E170-1555-98B3-5FB16AC3551F}"/>
                </a:ext>
              </a:extLst>
            </p:cNvPr>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a:extLst>
                <a:ext uri="{FF2B5EF4-FFF2-40B4-BE49-F238E27FC236}">
                  <a16:creationId xmlns:a16="http://schemas.microsoft.com/office/drawing/2014/main" id="{51C836A3-60AB-D722-C332-A827C4BF4109}"/>
                </a:ext>
              </a:extLst>
            </p:cNvPr>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3" name="Espace réservé du numéro de diapositive 2">
            <a:extLst>
              <a:ext uri="{FF2B5EF4-FFF2-40B4-BE49-F238E27FC236}">
                <a16:creationId xmlns:a16="http://schemas.microsoft.com/office/drawing/2014/main" id="{84DADE66-7510-C993-9AC6-8A21F4C18A78}"/>
              </a:ext>
            </a:extLst>
          </p:cNvPr>
          <p:cNvSpPr>
            <a:spLocks noGrp="1"/>
          </p:cNvSpPr>
          <p:nvPr>
            <p:ph type="sldNum" sz="quarter" idx="2"/>
          </p:nvPr>
        </p:nvSpPr>
        <p:spPr/>
        <p:txBody>
          <a:bodyPr/>
          <a:lstStyle/>
          <a:p>
            <a:fld id="{86CB4B4D-7CA3-9044-876B-883B54F8677D}" type="slidenum">
              <a:rPr lang="fr-FR" smtClean="0"/>
              <a:t>8</a:t>
            </a:fld>
            <a:endParaRPr lang="fr-FR"/>
          </a:p>
        </p:txBody>
      </p:sp>
      <p:sp>
        <p:nvSpPr>
          <p:cNvPr id="6" name="object 4">
            <a:extLst>
              <a:ext uri="{FF2B5EF4-FFF2-40B4-BE49-F238E27FC236}">
                <a16:creationId xmlns:a16="http://schemas.microsoft.com/office/drawing/2014/main" id="{CBF9CA33-2BF0-DAE7-8F2C-4204DB71A20B}"/>
              </a:ext>
            </a:extLst>
          </p:cNvPr>
          <p:cNvSpPr txBox="1"/>
          <p:nvPr/>
        </p:nvSpPr>
        <p:spPr>
          <a:xfrm>
            <a:off x="707374" y="6434328"/>
            <a:ext cx="801371" cy="1846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pic>
        <p:nvPicPr>
          <p:cNvPr id="9" name="Image 8">
            <a:extLst>
              <a:ext uri="{FF2B5EF4-FFF2-40B4-BE49-F238E27FC236}">
                <a16:creationId xmlns:a16="http://schemas.microsoft.com/office/drawing/2014/main" id="{E034F797-2955-4CA9-A277-55493773C42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321419" y="968063"/>
            <a:ext cx="6501161" cy="4571705"/>
          </a:xfrm>
          <a:prstGeom prst="rect">
            <a:avLst/>
          </a:prstGeom>
        </p:spPr>
      </p:pic>
      <p:sp>
        <p:nvSpPr>
          <p:cNvPr id="7" name="Title 1">
            <a:extLst>
              <a:ext uri="{FF2B5EF4-FFF2-40B4-BE49-F238E27FC236}">
                <a16:creationId xmlns:a16="http://schemas.microsoft.com/office/drawing/2014/main" id="{90F47F9E-03B7-2B68-DFA9-884FC3E46880}"/>
              </a:ext>
            </a:extLst>
          </p:cNvPr>
          <p:cNvSpPr txBox="1">
            <a:spLocks/>
          </p:cNvSpPr>
          <p:nvPr/>
        </p:nvSpPr>
        <p:spPr>
          <a:xfrm>
            <a:off x="467998" y="403550"/>
            <a:ext cx="8676002" cy="432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Essor des “citoyens critiques” et nouvelles formes d’expression</a:t>
            </a:r>
          </a:p>
        </p:txBody>
      </p:sp>
      <p:sp>
        <p:nvSpPr>
          <p:cNvPr id="10" name="Connecteur droit 9">
            <a:extLst>
              <a:ext uri="{FF2B5EF4-FFF2-40B4-BE49-F238E27FC236}">
                <a16:creationId xmlns:a16="http://schemas.microsoft.com/office/drawing/2014/main" id="{284D9265-68B4-98E5-B577-962302B49CE4}"/>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sp>
        <p:nvSpPr>
          <p:cNvPr id="12" name="Titre 1">
            <a:extLst>
              <a:ext uri="{FF2B5EF4-FFF2-40B4-BE49-F238E27FC236}">
                <a16:creationId xmlns:a16="http://schemas.microsoft.com/office/drawing/2014/main" id="{9CB008F9-768C-820E-32A6-7855407729FD}"/>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1. Une démocratie à bout de souffle</a:t>
            </a:r>
          </a:p>
        </p:txBody>
      </p:sp>
    </p:spTree>
    <p:extLst>
      <p:ext uri="{BB962C8B-B14F-4D97-AF65-F5344CB8AC3E}">
        <p14:creationId xmlns:p14="http://schemas.microsoft.com/office/powerpoint/2010/main" val="1381966861"/>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AC731D-5C8D-4DEE-259F-7ED9A7BC3750}"/>
            </a:ext>
          </a:extLst>
        </p:cNvPr>
        <p:cNvGrpSpPr/>
        <p:nvPr/>
      </p:nvGrpSpPr>
      <p:grpSpPr>
        <a:xfrm>
          <a:off x="0" y="0"/>
          <a:ext cx="0" cy="0"/>
          <a:chOff x="0" y="0"/>
          <a:chExt cx="0" cy="0"/>
        </a:xfrm>
      </p:grpSpPr>
      <p:grpSp>
        <p:nvGrpSpPr>
          <p:cNvPr id="2" name="Groupe 1">
            <a:extLst>
              <a:ext uri="{FF2B5EF4-FFF2-40B4-BE49-F238E27FC236}">
                <a16:creationId xmlns:a16="http://schemas.microsoft.com/office/drawing/2014/main" id="{1A0D6162-6C35-30FA-C67E-B8738D952451}"/>
              </a:ext>
            </a:extLst>
          </p:cNvPr>
          <p:cNvGrpSpPr/>
          <p:nvPr/>
        </p:nvGrpSpPr>
        <p:grpSpPr>
          <a:xfrm>
            <a:off x="467999" y="6357599"/>
            <a:ext cx="8028001" cy="366288"/>
            <a:chOff x="467999" y="6357599"/>
            <a:chExt cx="8028001" cy="366288"/>
          </a:xfrm>
        </p:grpSpPr>
        <p:sp>
          <p:nvSpPr>
            <p:cNvPr id="13" name="object 3">
              <a:extLst>
                <a:ext uri="{FF2B5EF4-FFF2-40B4-BE49-F238E27FC236}">
                  <a16:creationId xmlns:a16="http://schemas.microsoft.com/office/drawing/2014/main" id="{63B8402D-73CB-F081-CA66-970DDEFA1F25}"/>
                </a:ext>
              </a:extLst>
            </p:cNvPr>
            <p:cNvSpPr/>
            <p:nvPr/>
          </p:nvSpPr>
          <p:spPr>
            <a:xfrm>
              <a:off x="467999" y="6357599"/>
              <a:ext cx="8028001" cy="12701"/>
            </a:xfrm>
            <a:prstGeom prst="line">
              <a:avLst/>
            </a:prstGeom>
            <a:ln>
              <a:solidFill>
                <a:srgbClr val="004C99"/>
              </a:solidFill>
            </a:ln>
          </p:spPr>
          <p:txBody>
            <a:bodyPr lIns="45719" rIns="45719"/>
            <a:lstStyle/>
            <a:p>
              <a:endParaRPr dirty="0"/>
            </a:p>
          </p:txBody>
        </p:sp>
        <p:pic>
          <p:nvPicPr>
            <p:cNvPr id="14" name="object 4" descr="object 4">
              <a:extLst>
                <a:ext uri="{FF2B5EF4-FFF2-40B4-BE49-F238E27FC236}">
                  <a16:creationId xmlns:a16="http://schemas.microsoft.com/office/drawing/2014/main" id="{AD003C75-2244-9107-39D7-5F31AD23E8E8}"/>
                </a:ext>
              </a:extLst>
            </p:cNvPr>
            <p:cNvPicPr>
              <a:picLocks noChangeAspect="1"/>
            </p:cNvPicPr>
            <p:nvPr/>
          </p:nvPicPr>
          <p:blipFill>
            <a:blip r:embed="rId2"/>
            <a:stretch>
              <a:fillRect/>
            </a:stretch>
          </p:blipFill>
          <p:spPr>
            <a:xfrm>
              <a:off x="3313176" y="6446518"/>
              <a:ext cx="2746249" cy="277369"/>
            </a:xfrm>
            <a:prstGeom prst="rect">
              <a:avLst/>
            </a:prstGeom>
            <a:ln w="12700">
              <a:miter lim="400000"/>
            </a:ln>
          </p:spPr>
        </p:pic>
      </p:grpSp>
      <p:sp>
        <p:nvSpPr>
          <p:cNvPr id="3" name="Espace réservé du numéro de diapositive 2">
            <a:extLst>
              <a:ext uri="{FF2B5EF4-FFF2-40B4-BE49-F238E27FC236}">
                <a16:creationId xmlns:a16="http://schemas.microsoft.com/office/drawing/2014/main" id="{F652AA39-3554-7410-459B-4790DBCF7305}"/>
              </a:ext>
            </a:extLst>
          </p:cNvPr>
          <p:cNvSpPr>
            <a:spLocks noGrp="1"/>
          </p:cNvSpPr>
          <p:nvPr>
            <p:ph type="sldNum" sz="quarter" idx="2"/>
          </p:nvPr>
        </p:nvSpPr>
        <p:spPr/>
        <p:txBody>
          <a:bodyPr/>
          <a:lstStyle/>
          <a:p>
            <a:fld id="{86CB4B4D-7CA3-9044-876B-883B54F8677D}" type="slidenum">
              <a:rPr lang="fr-FR" smtClean="0"/>
              <a:t>9</a:t>
            </a:fld>
            <a:endParaRPr lang="fr-FR"/>
          </a:p>
        </p:txBody>
      </p:sp>
      <p:sp>
        <p:nvSpPr>
          <p:cNvPr id="6" name="object 4">
            <a:extLst>
              <a:ext uri="{FF2B5EF4-FFF2-40B4-BE49-F238E27FC236}">
                <a16:creationId xmlns:a16="http://schemas.microsoft.com/office/drawing/2014/main" id="{86CD6427-C0C6-BB1E-B8EB-B893A5570A9C}"/>
              </a:ext>
            </a:extLst>
          </p:cNvPr>
          <p:cNvSpPr txBox="1"/>
          <p:nvPr/>
        </p:nvSpPr>
        <p:spPr>
          <a:xfrm>
            <a:off x="707374" y="6434328"/>
            <a:ext cx="801371" cy="1846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indent="12700">
              <a:spcBef>
                <a:spcPts val="100"/>
              </a:spcBef>
              <a:defRPr sz="1200" spc="-40">
                <a:solidFill>
                  <a:srgbClr val="004A99"/>
                </a:solidFill>
              </a:defRPr>
            </a:lvl1pPr>
          </a:lstStyle>
          <a:p>
            <a:r>
              <a:rPr lang="fr-FR" dirty="0"/>
              <a:t>12/06/2026</a:t>
            </a:r>
            <a:endParaRPr dirty="0"/>
          </a:p>
        </p:txBody>
      </p:sp>
      <p:sp>
        <p:nvSpPr>
          <p:cNvPr id="7" name="Title 1">
            <a:extLst>
              <a:ext uri="{FF2B5EF4-FFF2-40B4-BE49-F238E27FC236}">
                <a16:creationId xmlns:a16="http://schemas.microsoft.com/office/drawing/2014/main" id="{71FC9A72-B9B8-474F-F878-C8F89E6CED9A}"/>
              </a:ext>
            </a:extLst>
          </p:cNvPr>
          <p:cNvSpPr txBox="1">
            <a:spLocks/>
          </p:cNvSpPr>
          <p:nvPr/>
        </p:nvSpPr>
        <p:spPr>
          <a:xfrm>
            <a:off x="467998" y="403550"/>
            <a:ext cx="8676002" cy="432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hangingPunct="1"/>
            <a:r>
              <a:rPr lang="fr-FR" sz="2400" dirty="0">
                <a:solidFill>
                  <a:srgbClr val="004A99"/>
                </a:solidFill>
              </a:rPr>
              <a:t>Essor des “citoyens critiques” et nouvelles formes d’expression</a:t>
            </a:r>
          </a:p>
        </p:txBody>
      </p:sp>
      <p:sp>
        <p:nvSpPr>
          <p:cNvPr id="10" name="Connecteur droit 9">
            <a:extLst>
              <a:ext uri="{FF2B5EF4-FFF2-40B4-BE49-F238E27FC236}">
                <a16:creationId xmlns:a16="http://schemas.microsoft.com/office/drawing/2014/main" id="{5D773859-28E3-06B3-168B-48D04922290A}"/>
              </a:ext>
            </a:extLst>
          </p:cNvPr>
          <p:cNvSpPr/>
          <p:nvPr/>
        </p:nvSpPr>
        <p:spPr>
          <a:xfrm>
            <a:off x="467998" y="871980"/>
            <a:ext cx="8028306" cy="0"/>
          </a:xfrm>
          <a:prstGeom prst="line">
            <a:avLst/>
          </a:prstGeom>
          <a:ln w="12700">
            <a:solidFill>
              <a:srgbClr val="004A99"/>
            </a:solidFill>
            <a:prstDash val="sysDot"/>
          </a:ln>
        </p:spPr>
        <p:txBody>
          <a:bodyPr lIns="45719" rIns="45719"/>
          <a:lstStyle/>
          <a:p>
            <a:endParaRPr dirty="0"/>
          </a:p>
        </p:txBody>
      </p:sp>
      <p:pic>
        <p:nvPicPr>
          <p:cNvPr id="4" name="Image 3">
            <a:extLst>
              <a:ext uri="{FF2B5EF4-FFF2-40B4-BE49-F238E27FC236}">
                <a16:creationId xmlns:a16="http://schemas.microsoft.com/office/drawing/2014/main" id="{FDFFF776-6F1D-F7BC-489E-7BE566D8F6AF}"/>
              </a:ext>
            </a:extLst>
          </p:cNvPr>
          <p:cNvPicPr>
            <a:picLocks noChangeAspect="1"/>
          </p:cNvPicPr>
          <p:nvPr/>
        </p:nvPicPr>
        <p:blipFill>
          <a:blip r:embed="rId3"/>
          <a:stretch>
            <a:fillRect/>
          </a:stretch>
        </p:blipFill>
        <p:spPr>
          <a:xfrm>
            <a:off x="4292467" y="1347501"/>
            <a:ext cx="4510470" cy="3442033"/>
          </a:xfrm>
          <a:prstGeom prst="rect">
            <a:avLst/>
          </a:prstGeom>
        </p:spPr>
      </p:pic>
      <p:sp>
        <p:nvSpPr>
          <p:cNvPr id="5" name="Espace réservé du texte 2">
            <a:extLst>
              <a:ext uri="{FF2B5EF4-FFF2-40B4-BE49-F238E27FC236}">
                <a16:creationId xmlns:a16="http://schemas.microsoft.com/office/drawing/2014/main" id="{23E46491-281D-2093-9F5B-CB8A0FC79EF8}"/>
              </a:ext>
            </a:extLst>
          </p:cNvPr>
          <p:cNvSpPr txBox="1">
            <a:spLocks/>
          </p:cNvSpPr>
          <p:nvPr/>
        </p:nvSpPr>
        <p:spPr>
          <a:xfrm>
            <a:off x="467998" y="1347501"/>
            <a:ext cx="3561392" cy="3216265"/>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69350" lvl="1" indent="-285750" hangingPunct="1">
              <a:spcBef>
                <a:spcPts val="600"/>
              </a:spcBef>
              <a:buFont typeface="Wingdings" panose="05000000000000000000" pitchFamily="2" charset="2"/>
              <a:buChar char="§"/>
              <a:defRPr/>
            </a:pPr>
            <a:r>
              <a:rPr kumimoji="0" lang="fr-FR" sz="17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Passage d’une culture civique « déférente» (vote comme devoir) à une culture « critique » marquée par davantage de distance et de méfiance vis-à-vis des institutions.</a:t>
            </a:r>
          </a:p>
          <a:p>
            <a:pPr marL="469350" lvl="1" indent="-285750" hangingPunct="1">
              <a:spcBef>
                <a:spcPts val="600"/>
              </a:spcBef>
              <a:buFont typeface="Wingdings" panose="05000000000000000000" pitchFamily="2" charset="2"/>
              <a:buChar char="§"/>
              <a:defRPr/>
            </a:pPr>
            <a:r>
              <a:rPr kumimoji="0" lang="fr-FR" sz="17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Parmi les jeunes citoyens, le vote </a:t>
            </a:r>
            <a:r>
              <a:rPr lang="fr-FR" sz="1700" kern="1200" dirty="0">
                <a:solidFill>
                  <a:prstClr val="black"/>
                </a:solidFill>
                <a:latin typeface="Calibri" panose="020F0502020204030204" pitchFamily="34" charset="0"/>
                <a:cs typeface="Calibri" panose="020F0502020204030204" pitchFamily="34" charset="0"/>
              </a:rPr>
              <a:t>n’est plus le mode dominant de </a:t>
            </a:r>
            <a:r>
              <a:rPr kumimoji="0" lang="fr-FR" sz="17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l’expression politique </a:t>
            </a:r>
            <a:r>
              <a:rPr lang="fr-FR" sz="1700" b="1" kern="1200" dirty="0">
                <a:solidFill>
                  <a:srgbClr val="004A99"/>
                </a:solidFill>
                <a:latin typeface="Calibri" panose="020F0502020204030204" pitchFamily="34" charset="0"/>
                <a:cs typeface="Calibri" panose="020F0502020204030204" pitchFamily="34" charset="0"/>
              </a:rPr>
              <a:t>→</a:t>
            </a:r>
            <a:r>
              <a:rPr kumimoji="0" lang="fr-FR" sz="17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montée de formes alternatives (manifestations, pétitions, </a:t>
            </a:r>
            <a:r>
              <a:rPr lang="fr-FR" sz="1700" kern="1200" dirty="0">
                <a:solidFill>
                  <a:prstClr val="black"/>
                </a:solidFill>
                <a:latin typeface="Calibri" panose="020F0502020204030204" pitchFamily="34" charset="0"/>
                <a:cs typeface="Calibri" panose="020F0502020204030204" pitchFamily="34" charset="0"/>
              </a:rPr>
              <a:t>mobilisations : « protestataires » )</a:t>
            </a:r>
            <a:endParaRPr kumimoji="0" lang="fr-FR" sz="17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p:txBody>
      </p:sp>
      <p:sp>
        <p:nvSpPr>
          <p:cNvPr id="12" name="Espace réservé du contenu 2">
            <a:extLst>
              <a:ext uri="{FF2B5EF4-FFF2-40B4-BE49-F238E27FC236}">
                <a16:creationId xmlns:a16="http://schemas.microsoft.com/office/drawing/2014/main" id="{02DA5943-95AE-FCAB-E298-437A30970095}"/>
              </a:ext>
            </a:extLst>
          </p:cNvPr>
          <p:cNvSpPr txBox="1">
            <a:spLocks/>
          </p:cNvSpPr>
          <p:nvPr/>
        </p:nvSpPr>
        <p:spPr>
          <a:xfrm>
            <a:off x="467998" y="5373299"/>
            <a:ext cx="8028002" cy="752057"/>
          </a:xfrm>
          <a:prstGeom prst="rect">
            <a:avLst/>
          </a:prstGeom>
          <a:noFill/>
          <a:ln w="6350">
            <a:solidFill>
              <a:schemeClr val="tx1">
                <a:lumMod val="50000"/>
                <a:lumOff val="50000"/>
              </a:schemeClr>
            </a:solidFill>
            <a:prstDash val="sysDash"/>
          </a:ln>
        </p:spPr>
        <p:txBody>
          <a:bodyPr lIns="90000" tIns="45000" rIns="90000" bIns="45000" anchor="ctr">
            <a:noAutofit/>
          </a:bodyPr>
          <a:lstStyle>
            <a:defPPr>
              <a:defRPr lang="fr-FR"/>
            </a:defPPr>
            <a:lvl1pPr marL="0" indent="0" algn="ctr" defTabSz="914400" rtl="0" eaLnBrk="1" latinLnBrk="0" hangingPunct="1">
              <a:lnSpc>
                <a:spcPct val="100000"/>
              </a:lnSpc>
              <a:buNone/>
              <a:tabLst>
                <a:tab pos="0" algn="l"/>
              </a:tabLst>
              <a:defRPr lang="fr-FR" sz="1200" b="0" strike="noStrike" kern="1200" spc="-1">
                <a:solidFill>
                  <a:srgbClr val="8B8B8B"/>
                </a:solidFill>
                <a:latin typeface="Calibri"/>
                <a:ea typeface="DejaVu Sans"/>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just">
              <a:defRPr/>
            </a:pPr>
            <a:r>
              <a:rPr kumimoji="0" lang="fr-FR" sz="1800" b="1" i="0" u="none" strike="noStrike" kern="1200" cap="none" spc="-1" normalizeH="0" baseline="0" noProof="0" dirty="0">
                <a:ln>
                  <a:noFill/>
                </a:ln>
                <a:solidFill>
                  <a:schemeClr val="tx1">
                    <a:lumMod val="65000"/>
                    <a:lumOff val="35000"/>
                  </a:schemeClr>
                </a:solidFill>
                <a:effectLst/>
                <a:uLnTx/>
                <a:uFillTx/>
              </a:rPr>
              <a:t>Constat 3. </a:t>
            </a:r>
            <a:r>
              <a:rPr lang="fr-FR" sz="1800" dirty="0">
                <a:solidFill>
                  <a:schemeClr val="tx1">
                    <a:lumMod val="65000"/>
                    <a:lumOff val="35000"/>
                  </a:schemeClr>
                </a:solidFill>
              </a:rPr>
              <a:t>Les indicateurs traditionnels de la démocratie reculent, tandis qu’émergent de nouvelles formes de participation politique.</a:t>
            </a:r>
          </a:p>
        </p:txBody>
      </p:sp>
      <p:sp>
        <p:nvSpPr>
          <p:cNvPr id="15" name="Titre 1">
            <a:extLst>
              <a:ext uri="{FF2B5EF4-FFF2-40B4-BE49-F238E27FC236}">
                <a16:creationId xmlns:a16="http://schemas.microsoft.com/office/drawing/2014/main" id="{64138825-3131-2C89-295D-CD2193706C52}"/>
              </a:ext>
            </a:extLst>
          </p:cNvPr>
          <p:cNvSpPr txBox="1">
            <a:spLocks/>
          </p:cNvSpPr>
          <p:nvPr/>
        </p:nvSpPr>
        <p:spPr>
          <a:xfrm>
            <a:off x="5894993" y="173650"/>
            <a:ext cx="2977375" cy="205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004A99"/>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3200" b="1" i="0" u="none" strike="noStrike" cap="none" spc="0" baseline="0">
                <a:solidFill>
                  <a:srgbClr val="004C99"/>
                </a:solidFill>
                <a:uFillTx/>
                <a:latin typeface="+mn-lt"/>
                <a:ea typeface="+mn-ea"/>
                <a:cs typeface="+mn-cs"/>
                <a:sym typeface="Calibri"/>
              </a:defRPr>
            </a:lvl9pPr>
          </a:lstStyle>
          <a:p>
            <a:pPr algn="r" hangingPunct="1"/>
            <a:r>
              <a:rPr lang="fr-FR" sz="1200" dirty="0"/>
              <a:t>1. Une démocratie à bout de souffle</a:t>
            </a:r>
          </a:p>
        </p:txBody>
      </p:sp>
    </p:spTree>
    <p:extLst>
      <p:ext uri="{BB962C8B-B14F-4D97-AF65-F5344CB8AC3E}">
        <p14:creationId xmlns:p14="http://schemas.microsoft.com/office/powerpoint/2010/main" val="920594183"/>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7409</TotalTime>
  <Words>2069</Words>
  <Application>Microsoft Office PowerPoint</Application>
  <PresentationFormat>Affichage à l'écran (4:3)</PresentationFormat>
  <Paragraphs>235</Paragraphs>
  <Slides>21</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21</vt:i4>
      </vt:variant>
    </vt:vector>
  </HeadingPairs>
  <TitlesOfParts>
    <vt:vector size="30" baseType="lpstr">
      <vt:lpstr>Aptos</vt:lpstr>
      <vt:lpstr>Arial</vt:lpstr>
      <vt:lpstr>Calibri</vt:lpstr>
      <vt:lpstr>Corporate S</vt:lpstr>
      <vt:lpstr>Police système Courant</vt:lpstr>
      <vt:lpstr>Times New Roman</vt:lpstr>
      <vt:lpstr>-webkit-standard</vt:lpstr>
      <vt:lpstr>Wingdings</vt:lpstr>
      <vt:lpstr>Office Theme</vt:lpstr>
      <vt:lpstr>Face à l’essoufflement démocratique,  réformer les institutions</vt:lpstr>
      <vt:lpstr>Introduction</vt:lpstr>
      <vt:lpstr>1. Une démocratie à bout de souffle</vt:lpstr>
      <vt:lpstr>Montée de la défiance</vt:lpstr>
      <vt:lpstr>Défiance et contrat fiscal</vt:lpstr>
      <vt:lpstr>Présentation PowerPoint</vt:lpstr>
      <vt:lpstr>Présentation PowerPoint</vt:lpstr>
      <vt:lpstr>Présentation PowerPoint</vt:lpstr>
      <vt:lpstr>Présentation PowerPoint</vt:lpstr>
      <vt:lpstr>Présentation PowerPoint</vt:lpstr>
      <vt:lpstr>2. Quelles réformes institutionnelles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Plein Emploi</dc:title>
  <dc:creator>SPOLADORE Helene</dc:creator>
  <cp:lastModifiedBy>SPOLADORE Helene</cp:lastModifiedBy>
  <cp:revision>443</cp:revision>
  <cp:lastPrinted>2026-06-09T10:54:58Z</cp:lastPrinted>
  <dcterms:modified xsi:type="dcterms:W3CDTF">2026-06-17T14:18:03Z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21ee20b-2db6-434b-a656-4500d2063055_Enabled">
    <vt:lpwstr>true</vt:lpwstr>
  </property>
  <property fmtid="{D5CDD505-2E9C-101B-9397-08002B2CF9AE}" pid="3" name="MSIP_Label_021ee20b-2db6-434b-a656-4500d2063055_SetDate">
    <vt:lpwstr>2025-11-23T17:38:02Z</vt:lpwstr>
  </property>
  <property fmtid="{D5CDD505-2E9C-101B-9397-08002B2CF9AE}" pid="4" name="MSIP_Label_021ee20b-2db6-434b-a656-4500d2063055_Method">
    <vt:lpwstr>Privileged</vt:lpwstr>
  </property>
  <property fmtid="{D5CDD505-2E9C-101B-9397-08002B2CF9AE}" pid="5" name="MSIP_Label_021ee20b-2db6-434b-a656-4500d2063055_Name">
    <vt:lpwstr>Sans Marquage - Groupe et Réseau</vt:lpwstr>
  </property>
  <property fmtid="{D5CDD505-2E9C-101B-9397-08002B2CF9AE}" pid="6" name="MSIP_Label_021ee20b-2db6-434b-a656-4500d2063055_SiteId">
    <vt:lpwstr>4a7c8238-5799-4b16-9fc6-9ad8fce5a7d9</vt:lpwstr>
  </property>
  <property fmtid="{D5CDD505-2E9C-101B-9397-08002B2CF9AE}" pid="7" name="MSIP_Label_021ee20b-2db6-434b-a656-4500d2063055_ActionId">
    <vt:lpwstr>34eb2bc6-c56a-411f-b67f-c1c13abfaa80</vt:lpwstr>
  </property>
  <property fmtid="{D5CDD505-2E9C-101B-9397-08002B2CF9AE}" pid="8" name="MSIP_Label_021ee20b-2db6-434b-a656-4500d2063055_ContentBits">
    <vt:lpwstr>0</vt:lpwstr>
  </property>
  <property fmtid="{D5CDD505-2E9C-101B-9397-08002B2CF9AE}" pid="9" name="MSIP_Label_021ee20b-2db6-434b-a656-4500d2063055_Tag">
    <vt:lpwstr>10, 0, 1, 1</vt:lpwstr>
  </property>
</Properties>
</file>